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50" r:id="rId7"/>
    <p:sldMasterId id="2147483653" r:id="rId8"/>
    <p:sldMasterId id="2147483655" r:id="rId9"/>
    <p:sldMasterId id="2147483657"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Lst>
  <p:sldSz cy="6858000" cx="12192000"/>
  <p:notesSz cx="6858000" cy="9144000"/>
  <p:embeddedFontLst>
    <p:embeddedFont>
      <p:font typeface="Montserrat SemiBold"/>
      <p:regular r:id="rId48"/>
      <p:bold r:id="rId49"/>
      <p:italic r:id="rId50"/>
      <p:boldItalic r:id="rId51"/>
    </p:embeddedFont>
    <p:embeddedFont>
      <p:font typeface="Roboto"/>
      <p:regular r:id="rId52"/>
      <p:bold r:id="rId53"/>
      <p:italic r:id="rId54"/>
      <p:boldItalic r:id="rId55"/>
    </p:embeddedFont>
    <p:embeddedFont>
      <p:font typeface="Montserra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2">
          <p15:clr>
            <a:srgbClr val="9AA0A6"/>
          </p15:clr>
        </p15:guide>
        <p15:guide id="2" pos="469">
          <p15:clr>
            <a:srgbClr val="9AA0A6"/>
          </p15:clr>
        </p15:guide>
        <p15:guide id="3" orient="horz" pos="2664">
          <p15:clr>
            <a:srgbClr val="9AA0A6"/>
          </p15:clr>
        </p15:guide>
        <p15:guide id="4" orient="horz" pos="1610">
          <p15:clr>
            <a:srgbClr val="9AA0A6"/>
          </p15:clr>
        </p15:guide>
        <p15:guide id="5" pos="864">
          <p15:clr>
            <a:srgbClr val="9AA0A6"/>
          </p15:clr>
        </p15:guide>
      </p15:sldGuideLst>
    </p:ext>
    <p:ext uri="http://customooxmlschemas.google.com/">
      <go:slidesCustomData xmlns:go="http://customooxmlschemas.google.com/" r:id="rId60" roundtripDataSignature="AMtx7mjBX4M6AtSL6p+yaCjLhfm+kzRPT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3" name="Aija Planc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C523F3-BEC9-4D34-AAB0-C92F915BC5B8}">
  <a:tblStyle styleId="{0EC523F3-BEC9-4D34-AAB0-C92F915BC5B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2" orient="horz"/>
        <p:guide pos="469"/>
        <p:guide pos="2664" orient="horz"/>
        <p:guide pos="1610" orient="horz"/>
        <p:guide pos="8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font" Target="fonts/MontserratSemiBold-regular.fntdata"/><Relationship Id="rId47" Type="http://schemas.openxmlformats.org/officeDocument/2006/relationships/slide" Target="slides/slide36.xml"/><Relationship Id="rId49" Type="http://schemas.openxmlformats.org/officeDocument/2006/relationships/font" Target="fonts/MontserratSemiBold-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60" Type="http://customschemas.google.com/relationships/presentationmetadata" Target="meta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notesMaster" Target="notesMasters/notesMaster1.xml"/><Relationship Id="rId55" Type="http://schemas.openxmlformats.org/officeDocument/2006/relationships/font" Target="fonts/Roboto-boldItalic.fntdata"/><Relationship Id="rId10" Type="http://schemas.openxmlformats.org/officeDocument/2006/relationships/slideMaster" Target="slideMasters/slideMaster5.xml"/><Relationship Id="rId54" Type="http://schemas.openxmlformats.org/officeDocument/2006/relationships/font" Target="fonts/Roboto-italic.fntdata"/><Relationship Id="rId13" Type="http://schemas.openxmlformats.org/officeDocument/2006/relationships/slide" Target="slides/slide2.xml"/><Relationship Id="rId57" Type="http://schemas.openxmlformats.org/officeDocument/2006/relationships/font" Target="fonts/Montserrat-bold.fntdata"/><Relationship Id="rId12" Type="http://schemas.openxmlformats.org/officeDocument/2006/relationships/slide" Target="slides/slide1.xml"/><Relationship Id="rId56" Type="http://schemas.openxmlformats.org/officeDocument/2006/relationships/font" Target="fonts/Montserrat-regular.fntdata"/><Relationship Id="rId15" Type="http://schemas.openxmlformats.org/officeDocument/2006/relationships/slide" Target="slides/slide4.xml"/><Relationship Id="rId59" Type="http://schemas.openxmlformats.org/officeDocument/2006/relationships/font" Target="fonts/Montserrat-boldItalic.fntdata"/><Relationship Id="rId14" Type="http://schemas.openxmlformats.org/officeDocument/2006/relationships/slide" Target="slides/slide3.xml"/><Relationship Id="rId58" Type="http://schemas.openxmlformats.org/officeDocument/2006/relationships/font" Target="fonts/Montserrat-italic.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3-31T10:31:10.683">
    <p:pos x="6000" y="0"/>
    <p:text>Vajag VUMC logo</p:text>
    <p:extLst>
      <p:ext uri="{C676402C-5697-4E1C-873F-D02D1690AC5C}">
        <p15:threadingInfo timeZoneBias="0"/>
      </p:ext>
      <p:ext uri="http://customooxmlschemas.google.com/">
        <go:slidesCustomData xmlns:go="http://customooxmlschemas.google.com/" commentPostId="AAAAWzrBblQ"/>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3-31T10:56:52.599">
    <p:pos x="6000" y="0"/>
    <p:text>Shos arii vajag Terminu vaardniica, ja veel jau nebija :)</p:text>
    <p:extLst>
      <p:ext uri="{C676402C-5697-4E1C-873F-D02D1690AC5C}">
        <p15:threadingInfo timeZoneBias="0"/>
      </p:ext>
      <p:ext uri="http://customooxmlschemas.google.com/">
        <go:slidesCustomData xmlns:go="http://customooxmlschemas.google.com/" commentPostId="AAAAWz3-p6A"/>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3-31T10:59:28.037">
    <p:pos x="6000" y="0"/>
    <p:text>Sho arii lieciet paraleeli Terminu vaardniicaa</p:text>
    <p:extLst>
      <p:ext uri="{C676402C-5697-4E1C-873F-D02D1690AC5C}">
        <p15:threadingInfo timeZoneBias="0"/>
      </p:ext>
      <p:ext uri="http://customooxmlschemas.google.com/">
        <go:slidesCustomData xmlns:go="http://customooxmlschemas.google.com/" commentPostId="AAAAWz3-p6E"/>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03-31T11:00:21.607">
    <p:pos x="6000" y="0"/>
    <p:text>VUMC logo, programmas nosaukums</p:text>
    <p:extLst>
      <p:ext uri="{C676402C-5697-4E1C-873F-D02D1690AC5C}">
        <p15:threadingInfo timeZoneBias="0"/>
      </p:ext>
      <p:ext uri="http://customooxmlschemas.google.com/">
        <go:slidesCustomData xmlns:go="http://customooxmlschemas.google.com/" commentPostId="AAAAWz3-p6I"/>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3-31T10:35:53.820">
    <p:pos x="6000" y="0"/>
    <p:text>Man prasās, lai katra no šiim lomaam ir arii aprakstiita Terminu vaardniicaa</p:text>
    <p:extLst>
      <p:ext uri="{C676402C-5697-4E1C-873F-D02D1690AC5C}">
        <p15:threadingInfo timeZoneBias="0"/>
      </p:ext>
      <p:ext uri="http://customooxmlschemas.google.com/">
        <go:slidesCustomData xmlns:go="http://customooxmlschemas.google.com/" commentPostId="AAAAWzrBblU"/>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3-31T10:36:26.061">
    <p:pos x="6000" y="0"/>
    <p:text>VUMV logo</p:text>
    <p:extLst>
      <p:ext uri="{C676402C-5697-4E1C-873F-D02D1690AC5C}">
        <p15:threadingInfo timeZoneBias="0"/>
      </p:ext>
      <p:ext uri="http://customooxmlschemas.google.com/">
        <go:slidesCustomData xmlns:go="http://customooxmlschemas.google.com/" commentPostId="AAAAWzrBblY"/>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3-31T10:42:55.509">
    <p:pos x="6000" y="0"/>
    <p:text>Visiem šiem apziimeejumiem vajag buut Terminu vaardniicaa</p:text>
    <p:extLst>
      <p:ext uri="{C676402C-5697-4E1C-873F-D02D1690AC5C}">
        <p15:threadingInfo timeZoneBias="0"/>
      </p:ext>
      <p:ext uri="http://customooxmlschemas.google.com/">
        <go:slidesCustomData xmlns:go="http://customooxmlschemas.google.com/" commentPostId="AAAAWzrBblc"/>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3-31T10:48:31.291">
    <p:pos x="6000" y="0"/>
    <p:text>Programmas nosaukums</p:text>
    <p:extLst>
      <p:ext uri="{C676402C-5697-4E1C-873F-D02D1690AC5C}">
        <p15:threadingInfo timeZoneBias="0"/>
      </p:ext>
      <p:ext uri="http://customooxmlschemas.google.com/">
        <go:slidesCustomData xmlns:go="http://customooxmlschemas.google.com/" commentPostId="AAAAWzrBblk"/>
      </p:ext>
    </p:extLst>
  </p:cm>
  <p:cm authorId="0" idx="6" dt="2022-03-31T10:47:54.179">
    <p:pos x="6000" y="100"/>
    <p:text>VUMC logo</p:text>
    <p:extLst>
      <p:ext uri="{C676402C-5697-4E1C-873F-D02D1690AC5C}">
        <p15:threadingInfo timeZoneBias="0"/>
      </p:ext>
      <p:ext uri="http://customooxmlschemas.google.com/">
        <go:slidesCustomData xmlns:go="http://customooxmlschemas.google.com/" commentPostId="AAAAWzrBblg"/>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3-31T10:49:25.699">
    <p:pos x="6000" y="0"/>
    <p:text>Sho visu var likt arī Terminu vaardniicaa</p:text>
    <p:extLst>
      <p:ext uri="{C676402C-5697-4E1C-873F-D02D1690AC5C}">
        <p15:threadingInfo timeZoneBias="0"/>
      </p:ext>
      <p:ext uri="http://customooxmlschemas.google.com/">
        <go:slidesCustomData xmlns:go="http://customooxmlschemas.google.com/" commentPostId="AAAAWzrBblo"/>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3-31T10:51:22.771">
    <p:pos x="6000" y="0"/>
    <p:text>Man prasaas nosaukumi, lai vairaak bliezh pa aci - varbuut boldaa, varbuut sarkanus ...?</p:text>
    <p:extLst>
      <p:ext uri="{C676402C-5697-4E1C-873F-D02D1690AC5C}">
        <p15:threadingInfo timeZoneBias="0"/>
      </p:ext>
      <p:ext uri="http://customooxmlschemas.google.com/">
        <go:slidesCustomData xmlns:go="http://customooxmlschemas.google.com/" commentPostId="AAAAWzrBbls"/>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3-31T10:53:41.024">
    <p:pos x="6000" y="0"/>
    <p:text>Sho arii visu var likt Term vaardniicaa (tekstu)</p:text>
    <p:extLst>
      <p:ext uri="{C676402C-5697-4E1C-873F-D02D1690AC5C}">
        <p15:threadingInfo timeZoneBias="0"/>
      </p:ext>
      <p:ext uri="http://customooxmlschemas.google.com/">
        <go:slidesCustomData xmlns:go="http://customooxmlschemas.google.com/" commentPostId="AAAAWz3-p54"/>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3-31T10:54:11.089">
    <p:pos x="6000" y="0"/>
    <p:text>VUMC logo _ programmas nosaukums</p:text>
    <p:extLst>
      <p:ext uri="{C676402C-5697-4E1C-873F-D02D1690AC5C}">
        <p15:threadingInfo timeZoneBias="0"/>
      </p:ext>
      <p:ext uri="http://customooxmlschemas.google.com/">
        <go:slidesCustomData xmlns:go="http://customooxmlschemas.google.com/" commentPostId="AAAAWz3-p5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 name="Google Shape;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09ce78e97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1209ce78e9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0d0ae57a2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120d0ae57a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0d0ae57a2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120d0ae57a2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0d0ae57a2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g120d0ae57a2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0d0ae57a2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120d0ae57a2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09763e8b2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1209763e8b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09763e8b2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1209763e8b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09763e8b2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1209763e8b2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0d0ae57a2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120d0ae57a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6" name="Shape 16"/>
        <p:cNvGrpSpPr/>
        <p:nvPr/>
      </p:nvGrpSpPr>
      <p:grpSpPr>
        <a:xfrm>
          <a:off x="0" y="0"/>
          <a:ext cx="0" cy="0"/>
          <a:chOff x="0" y="0"/>
          <a:chExt cx="0" cy="0"/>
        </a:xfrm>
      </p:grpSpPr>
      <p:sp>
        <p:nvSpPr>
          <p:cNvPr id="17" name="Google Shape;17;p12"/>
          <p:cNvSpPr txBox="1"/>
          <p:nvPr>
            <p:ph idx="10" type="dt"/>
          </p:nvPr>
        </p:nvSpPr>
        <p:spPr>
          <a:xfrm>
            <a:off x="236691" y="232641"/>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2"/>
          <p:cNvSpPr txBox="1"/>
          <p:nvPr>
            <p:ph idx="11" type="ftr"/>
          </p:nvPr>
        </p:nvSpPr>
        <p:spPr>
          <a:xfrm>
            <a:off x="7638011" y="1179105"/>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type="title"/>
          </p:nvPr>
        </p:nvSpPr>
        <p:spPr>
          <a:xfrm>
            <a:off x="1549666" y="1923570"/>
            <a:ext cx="8868952" cy="727335"/>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200"/>
              <a:buFont typeface="Montserrat SemiBold"/>
              <a:buNone/>
              <a:defRPr b="0" i="0" sz="3200" u="none" cap="none" strike="noStrike">
                <a:solidFill>
                  <a:schemeClr val="dk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12"/>
          <p:cNvSpPr txBox="1"/>
          <p:nvPr>
            <p:ph idx="1" type="body"/>
          </p:nvPr>
        </p:nvSpPr>
        <p:spPr>
          <a:xfrm>
            <a:off x="3362035" y="2907458"/>
            <a:ext cx="7056582" cy="2774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indent="-228600" lvl="4" marL="2286000" marR="0" rtl="0" algn="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5" name="Shape 25"/>
        <p:cNvGrpSpPr/>
        <p:nvPr/>
      </p:nvGrpSpPr>
      <p:grpSpPr>
        <a:xfrm>
          <a:off x="0" y="0"/>
          <a:ext cx="0" cy="0"/>
          <a:chOff x="0" y="0"/>
          <a:chExt cx="0" cy="0"/>
        </a:xfrm>
      </p:grpSpPr>
      <p:sp>
        <p:nvSpPr>
          <p:cNvPr id="26" name="Google Shape;26;p22"/>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2"/>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2"/>
          <p:cNvSpPr txBox="1"/>
          <p:nvPr>
            <p:ph idx="1" type="body"/>
          </p:nvPr>
        </p:nvSpPr>
        <p:spPr>
          <a:xfrm>
            <a:off x="974391" y="2082065"/>
            <a:ext cx="3238685" cy="31114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000"/>
              <a:buFont typeface="Arial"/>
              <a:buNone/>
              <a:defRPr b="0" i="0" sz="1000" u="none" cap="none" strike="noStrike">
                <a:solidFill>
                  <a:schemeClr val="dk1"/>
                </a:solidFill>
                <a:latin typeface="Montserrat"/>
                <a:ea typeface="Montserrat"/>
                <a:cs typeface="Montserrat"/>
                <a:sym typeface="Montserrat"/>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2pPr>
            <a:lvl3pPr indent="-228600" lvl="2" marL="1371600" marR="0" rtl="0" algn="just">
              <a:lnSpc>
                <a:spcPct val="90000"/>
              </a:lnSpc>
              <a:spcBef>
                <a:spcPts val="5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4pPr>
            <a:lvl5pPr indent="-228600" lvl="4"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29" name="Google Shape;29;p22"/>
          <p:cNvSpPr txBox="1"/>
          <p:nvPr>
            <p:ph idx="2" type="body"/>
          </p:nvPr>
        </p:nvSpPr>
        <p:spPr>
          <a:xfrm>
            <a:off x="6726998" y="2129323"/>
            <a:ext cx="2869929" cy="5113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2"/>
              </a:buClr>
              <a:buSzPts val="3200"/>
              <a:buFont typeface="Arial"/>
              <a:buNone/>
              <a:defRPr b="0" i="0" sz="3200" u="none" cap="none" strike="noStrike">
                <a:solidFill>
                  <a:schemeClr val="accent2"/>
                </a:solidFill>
                <a:latin typeface="Montserrat SemiBold"/>
                <a:ea typeface="Montserrat SemiBold"/>
                <a:cs typeface="Montserrat SemiBold"/>
                <a:sym typeface="Montserrat SemiBol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indent="-228600" lvl="2" marL="1371600" marR="0" rtl="0" algn="just">
              <a:lnSpc>
                <a:spcPct val="90000"/>
              </a:lnSpc>
              <a:spcBef>
                <a:spcPts val="5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4pPr>
            <a:lvl5pPr indent="-228600" lvl="4"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30" name="Google Shape;30;p22"/>
          <p:cNvSpPr txBox="1"/>
          <p:nvPr>
            <p:ph idx="3" type="body"/>
          </p:nvPr>
        </p:nvSpPr>
        <p:spPr>
          <a:xfrm>
            <a:off x="6726998" y="2879328"/>
            <a:ext cx="4490611" cy="2752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indent="-228600" lvl="2" marL="1371600" marR="0" rtl="0" algn="just">
              <a:lnSpc>
                <a:spcPct val="90000"/>
              </a:lnSpc>
              <a:spcBef>
                <a:spcPts val="5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4pPr>
            <a:lvl5pPr indent="-228600" lvl="4"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31" name="Google Shape;31;p22"/>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2" name="Shape 32"/>
        <p:cNvGrpSpPr/>
        <p:nvPr/>
      </p:nvGrpSpPr>
      <p:grpSpPr>
        <a:xfrm>
          <a:off x="0" y="0"/>
          <a:ext cx="0" cy="0"/>
          <a:chOff x="0" y="0"/>
          <a:chExt cx="0" cy="0"/>
        </a:xfrm>
      </p:grpSpPr>
      <p:sp>
        <p:nvSpPr>
          <p:cNvPr id="33" name="Google Shape;33;p27"/>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7"/>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7"/>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0" name="Shape 40"/>
        <p:cNvGrpSpPr/>
        <p:nvPr/>
      </p:nvGrpSpPr>
      <p:grpSpPr>
        <a:xfrm>
          <a:off x="0" y="0"/>
          <a:ext cx="0" cy="0"/>
          <a:chOff x="0" y="0"/>
          <a:chExt cx="0" cy="0"/>
        </a:xfrm>
      </p:grpSpPr>
      <p:sp>
        <p:nvSpPr>
          <p:cNvPr id="41" name="Google Shape;41;p16"/>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6"/>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8" name="Shape 48"/>
        <p:cNvGrpSpPr/>
        <p:nvPr/>
      </p:nvGrpSpPr>
      <p:grpSpPr>
        <a:xfrm>
          <a:off x="0" y="0"/>
          <a:ext cx="0" cy="0"/>
          <a:chOff x="0" y="0"/>
          <a:chExt cx="0" cy="0"/>
        </a:xfrm>
      </p:grpSpPr>
      <p:sp>
        <p:nvSpPr>
          <p:cNvPr id="49" name="Google Shape;49;p20"/>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0"/>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9" name="Shape 59"/>
        <p:cNvGrpSpPr/>
        <p:nvPr/>
      </p:nvGrpSpPr>
      <p:grpSpPr>
        <a:xfrm>
          <a:off x="0" y="0"/>
          <a:ext cx="0" cy="0"/>
          <a:chOff x="0" y="0"/>
          <a:chExt cx="0" cy="0"/>
        </a:xfrm>
      </p:grpSpPr>
      <p:sp>
        <p:nvSpPr>
          <p:cNvPr id="60" name="Google Shape;60;p26"/>
          <p:cNvSpPr txBox="1"/>
          <p:nvPr>
            <p:ph idx="10" type="dt"/>
          </p:nvPr>
        </p:nvSpPr>
        <p:spPr>
          <a:xfrm>
            <a:off x="338291" y="626023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6"/>
          <p:cNvSpPr txBox="1"/>
          <p:nvPr>
            <p:ph idx="11" type="ftr"/>
          </p:nvPr>
        </p:nvSpPr>
        <p:spPr>
          <a:xfrm>
            <a:off x="4252323" y="6260233"/>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slideLayout" Target="../slideLayouts/slideLayout1.xml"/><Relationship Id="rId6"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7.jpg"/><Relationship Id="rId2" Type="http://schemas.openxmlformats.org/officeDocument/2006/relationships/slideLayout" Target="../slideLayouts/slideLayout4.xml"/><Relationship Id="rId3"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4.jpg"/><Relationship Id="rId2" Type="http://schemas.openxmlformats.org/officeDocument/2006/relationships/slideLayout" Target="../slideLayouts/slideLayout5.xml"/><Relationship Id="rId3" Type="http://schemas.openxmlformats.org/officeDocument/2006/relationships/theme" Target="../theme/theme1.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6.jpg"/><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13.jpg"/><Relationship Id="rId5" Type="http://schemas.openxmlformats.org/officeDocument/2006/relationships/slideLayout" Target="../slideLayouts/slideLayout6.xml"/><Relationship Id="rId6"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1"/>
          <p:cNvSpPr txBox="1"/>
          <p:nvPr>
            <p:ph idx="10" type="dt"/>
          </p:nvPr>
        </p:nvSpPr>
        <p:spPr>
          <a:xfrm>
            <a:off x="236691" y="232641"/>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pic>
        <p:nvPicPr>
          <p:cNvPr descr="Logo&#10;&#10;Description automatically generated" id="11" name="Google Shape;11;p11"/>
          <p:cNvPicPr preferRelativeResize="0"/>
          <p:nvPr/>
        </p:nvPicPr>
        <p:blipFill rotWithShape="1">
          <a:blip r:embed="rId2">
            <a:alphaModFix/>
          </a:blip>
          <a:srcRect b="0" l="0" r="0" t="0"/>
          <a:stretch/>
        </p:blipFill>
        <p:spPr>
          <a:xfrm>
            <a:off x="1549666" y="5683067"/>
            <a:ext cx="4005742" cy="942292"/>
          </a:xfrm>
          <a:prstGeom prst="rect">
            <a:avLst/>
          </a:prstGeom>
          <a:noFill/>
          <a:ln>
            <a:noFill/>
          </a:ln>
        </p:spPr>
      </p:pic>
      <p:pic>
        <p:nvPicPr>
          <p:cNvPr descr="Application&#10;&#10;Description automatically generated with medium confidence" id="12" name="Google Shape;12;p11"/>
          <p:cNvPicPr preferRelativeResize="0"/>
          <p:nvPr/>
        </p:nvPicPr>
        <p:blipFill rotWithShape="1">
          <a:blip r:embed="rId3">
            <a:alphaModFix/>
          </a:blip>
          <a:srcRect b="0" l="0" r="0" t="0"/>
          <a:stretch/>
        </p:blipFill>
        <p:spPr>
          <a:xfrm>
            <a:off x="1549666" y="4427889"/>
            <a:ext cx="2860451" cy="829117"/>
          </a:xfrm>
          <a:prstGeom prst="rect">
            <a:avLst/>
          </a:prstGeom>
          <a:noFill/>
          <a:ln>
            <a:noFill/>
          </a:ln>
        </p:spPr>
      </p:pic>
      <p:sp>
        <p:nvSpPr>
          <p:cNvPr id="13" name="Google Shape;13;p11"/>
          <p:cNvSpPr txBox="1"/>
          <p:nvPr/>
        </p:nvSpPr>
        <p:spPr>
          <a:xfrm>
            <a:off x="7951171" y="6065132"/>
            <a:ext cx="4160983" cy="27749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E3E3D"/>
              </a:buClr>
              <a:buSzPts val="1000"/>
              <a:buFont typeface="Arial"/>
              <a:buNone/>
            </a:pPr>
            <a:r>
              <a:rPr b="0" i="0" lang="en-US" sz="1000" u="none" cap="none" strike="noStrike">
                <a:solidFill>
                  <a:srgbClr val="3E3E3D"/>
                </a:solidFill>
                <a:latin typeface="Montserrat"/>
                <a:ea typeface="Montserrat"/>
                <a:cs typeface="Montserrat"/>
                <a:sym typeface="Montserrat"/>
              </a:rPr>
              <a:t>ESF projekts Nr. 8.4.1.0/16/l/001 ''Nodarbināto personu profesionālās kompetences pilnveide" </a:t>
            </a:r>
            <a:endParaRPr b="0" i="0" sz="1000" u="none" cap="none" strike="noStrike">
              <a:solidFill>
                <a:srgbClr val="3E3E3D"/>
              </a:solidFill>
              <a:latin typeface="Montserrat"/>
              <a:ea typeface="Montserrat"/>
              <a:cs typeface="Montserrat"/>
              <a:sym typeface="Montserrat"/>
            </a:endParaRPr>
          </a:p>
        </p:txBody>
      </p:sp>
      <p:pic>
        <p:nvPicPr>
          <p:cNvPr descr="A picture containing chart&#10;&#10;Description automatically generated" id="14" name="Google Shape;14;p11"/>
          <p:cNvPicPr preferRelativeResize="0"/>
          <p:nvPr/>
        </p:nvPicPr>
        <p:blipFill rotWithShape="1">
          <a:blip r:embed="rId4">
            <a:alphaModFix/>
          </a:blip>
          <a:srcRect b="0" l="0" r="0" t="0"/>
          <a:stretch/>
        </p:blipFill>
        <p:spPr>
          <a:xfrm>
            <a:off x="8077449" y="4881259"/>
            <a:ext cx="3908425" cy="942292"/>
          </a:xfrm>
          <a:prstGeom prst="rect">
            <a:avLst/>
          </a:prstGeom>
          <a:noFill/>
          <a:ln>
            <a:noFill/>
          </a:ln>
        </p:spPr>
      </p:pic>
      <p:sp>
        <p:nvSpPr>
          <p:cNvPr id="15" name="Google Shape;15;p11"/>
          <p:cNvSpPr txBox="1"/>
          <p:nvPr>
            <p:ph idx="11" type="ftr"/>
          </p:nvPr>
        </p:nvSpPr>
        <p:spPr>
          <a:xfrm>
            <a:off x="7638011" y="1179105"/>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 name="Shape 21"/>
        <p:cNvGrpSpPr/>
        <p:nvPr/>
      </p:nvGrpSpPr>
      <p:grpSpPr>
        <a:xfrm>
          <a:off x="0" y="0"/>
          <a:ext cx="0" cy="0"/>
          <a:chOff x="0" y="0"/>
          <a:chExt cx="0" cy="0"/>
        </a:xfrm>
      </p:grpSpPr>
      <p:sp>
        <p:nvSpPr>
          <p:cNvPr id="22" name="Google Shape;22;p21"/>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23" name="Google Shape;23;p21"/>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24" name="Google Shape;24;p21"/>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6" name="Shape 36"/>
        <p:cNvGrpSpPr/>
        <p:nvPr/>
      </p:nvGrpSpPr>
      <p:grpSpPr>
        <a:xfrm>
          <a:off x="0" y="0"/>
          <a:ext cx="0" cy="0"/>
          <a:chOff x="0" y="0"/>
          <a:chExt cx="0" cy="0"/>
        </a:xfrm>
      </p:grpSpPr>
      <p:sp>
        <p:nvSpPr>
          <p:cNvPr id="37" name="Google Shape;37;p13"/>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38" name="Google Shape;38;p13"/>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39" name="Google Shape;39;p13"/>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4" name="Shape 44"/>
        <p:cNvGrpSpPr/>
        <p:nvPr/>
      </p:nvGrpSpPr>
      <p:grpSpPr>
        <a:xfrm>
          <a:off x="0" y="0"/>
          <a:ext cx="0" cy="0"/>
          <a:chOff x="0" y="0"/>
          <a:chExt cx="0" cy="0"/>
        </a:xfrm>
      </p:grpSpPr>
      <p:sp>
        <p:nvSpPr>
          <p:cNvPr id="45" name="Google Shape;45;p17"/>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46" name="Google Shape;46;p17"/>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47" name="Google Shape;47;p17"/>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2" name="Shape 52"/>
        <p:cNvGrpSpPr/>
        <p:nvPr/>
      </p:nvGrpSpPr>
      <p:grpSpPr>
        <a:xfrm>
          <a:off x="0" y="0"/>
          <a:ext cx="0" cy="0"/>
          <a:chOff x="0" y="0"/>
          <a:chExt cx="0" cy="0"/>
        </a:xfrm>
      </p:grpSpPr>
      <p:sp>
        <p:nvSpPr>
          <p:cNvPr id="53" name="Google Shape;53;p25"/>
          <p:cNvSpPr txBox="1"/>
          <p:nvPr>
            <p:ph idx="10" type="dt"/>
          </p:nvPr>
        </p:nvSpPr>
        <p:spPr>
          <a:xfrm>
            <a:off x="338291" y="6260234"/>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pic>
        <p:nvPicPr>
          <p:cNvPr descr="Logo&#10;&#10;Description automatically generated" id="54" name="Google Shape;54;p25"/>
          <p:cNvPicPr preferRelativeResize="0"/>
          <p:nvPr/>
        </p:nvPicPr>
        <p:blipFill rotWithShape="1">
          <a:blip r:embed="rId2">
            <a:alphaModFix/>
          </a:blip>
          <a:srcRect b="0" l="0" r="0" t="0"/>
          <a:stretch/>
        </p:blipFill>
        <p:spPr>
          <a:xfrm>
            <a:off x="1549666" y="5683067"/>
            <a:ext cx="4005742" cy="942292"/>
          </a:xfrm>
          <a:prstGeom prst="rect">
            <a:avLst/>
          </a:prstGeom>
          <a:noFill/>
          <a:ln>
            <a:noFill/>
          </a:ln>
        </p:spPr>
      </p:pic>
      <p:pic>
        <p:nvPicPr>
          <p:cNvPr descr="Application&#10;&#10;Description automatically generated with medium confidence" id="55" name="Google Shape;55;p25"/>
          <p:cNvPicPr preferRelativeResize="0"/>
          <p:nvPr/>
        </p:nvPicPr>
        <p:blipFill rotWithShape="1">
          <a:blip r:embed="rId3">
            <a:alphaModFix/>
          </a:blip>
          <a:srcRect b="0" l="0" r="0" t="0"/>
          <a:stretch/>
        </p:blipFill>
        <p:spPr>
          <a:xfrm>
            <a:off x="1549666" y="4427889"/>
            <a:ext cx="2860451" cy="829117"/>
          </a:xfrm>
          <a:prstGeom prst="rect">
            <a:avLst/>
          </a:prstGeom>
          <a:noFill/>
          <a:ln>
            <a:noFill/>
          </a:ln>
        </p:spPr>
      </p:pic>
      <p:sp>
        <p:nvSpPr>
          <p:cNvPr id="56" name="Google Shape;56;p25"/>
          <p:cNvSpPr txBox="1"/>
          <p:nvPr/>
        </p:nvSpPr>
        <p:spPr>
          <a:xfrm>
            <a:off x="4071381" y="5257006"/>
            <a:ext cx="4476684" cy="29854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E3E3D"/>
              </a:buClr>
              <a:buSzPts val="1000"/>
              <a:buFont typeface="Arial"/>
              <a:buNone/>
            </a:pPr>
            <a:r>
              <a:rPr b="0" i="0" lang="en-US" sz="1000" u="none" cap="none" strike="noStrike">
                <a:solidFill>
                  <a:srgbClr val="3E3E3D"/>
                </a:solidFill>
                <a:latin typeface="Montserrat"/>
                <a:ea typeface="Montserrat"/>
                <a:cs typeface="Montserrat"/>
                <a:sym typeface="Montserrat"/>
              </a:rPr>
              <a:t>ESF projekts Nr. 8.4.1.0/16/l/001 ''Nodarbināto personu profesionālās kompetences pilnveide" </a:t>
            </a:r>
            <a:endParaRPr b="0" i="0" sz="1000" u="none" cap="none" strike="noStrike">
              <a:solidFill>
                <a:srgbClr val="3E3E3D"/>
              </a:solidFill>
              <a:latin typeface="Montserrat"/>
              <a:ea typeface="Montserrat"/>
              <a:cs typeface="Montserrat"/>
              <a:sym typeface="Montserrat"/>
            </a:endParaRPr>
          </a:p>
        </p:txBody>
      </p:sp>
      <p:pic>
        <p:nvPicPr>
          <p:cNvPr descr="A picture containing chart&#10;&#10;Description automatically generated" id="57" name="Google Shape;57;p25"/>
          <p:cNvPicPr preferRelativeResize="0"/>
          <p:nvPr/>
        </p:nvPicPr>
        <p:blipFill rotWithShape="1">
          <a:blip r:embed="rId4">
            <a:alphaModFix/>
          </a:blip>
          <a:srcRect b="0" l="0" r="0" t="0"/>
          <a:stretch/>
        </p:blipFill>
        <p:spPr>
          <a:xfrm>
            <a:off x="3658150" y="3788614"/>
            <a:ext cx="5303147" cy="1278549"/>
          </a:xfrm>
          <a:prstGeom prst="rect">
            <a:avLst/>
          </a:prstGeom>
          <a:noFill/>
          <a:ln>
            <a:noFill/>
          </a:ln>
        </p:spPr>
      </p:pic>
      <p:sp>
        <p:nvSpPr>
          <p:cNvPr id="58" name="Google Shape;58;p25"/>
          <p:cNvSpPr txBox="1"/>
          <p:nvPr>
            <p:ph idx="11" type="ftr"/>
          </p:nvPr>
        </p:nvSpPr>
        <p:spPr>
          <a:xfrm>
            <a:off x="4252323" y="6260233"/>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8"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comments" Target="../comments/comment4.xml"/><Relationship Id="rId4" Type="http://schemas.openxmlformats.org/officeDocument/2006/relationships/image" Target="../media/image22.png"/><Relationship Id="rId5" Type="http://schemas.openxmlformats.org/officeDocument/2006/relationships/hyperlink" Target="https://lv.wikipedia.org/wiki/Vienotais_resursu_vietr%C4%81dis" TargetMode="External"/><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hyperlink" Target="https://en.wikipedia.org/wiki/List_of_Internet_top-level_domains" TargetMode="External"/><Relationship Id="rId5" Type="http://schemas.openxmlformats.org/officeDocument/2006/relationships/hyperlink" Target="https://en.wikipedia.org/wiki/List_of_Internet_top-level_domains" TargetMode="External"/><Relationship Id="rId6" Type="http://schemas.openxmlformats.org/officeDocument/2006/relationships/hyperlink" Target="https://en.wikipedia.org/wiki/List_of_Internet_top-level_domains" TargetMode="External"/><Relationship Id="rId7"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www.vumc.lu.lv" TargetMode="External"/><Relationship Id="rId4" Type="http://schemas.openxmlformats.org/officeDocument/2006/relationships/hyperlink" Target="https://www.vumc.lu.lv" TargetMode="External"/><Relationship Id="rId5" Type="http://schemas.openxmlformats.org/officeDocument/2006/relationships/hyperlink" Target="https://www.vumc.lu.lv/" TargetMode="External"/><Relationship Id="rId6" Type="http://schemas.openxmlformats.org/officeDocument/2006/relationships/hyperlink" Target="https://www.vumc.lu.lv/index.html" TargetMode="External"/><Relationship Id="rId7" Type="http://schemas.openxmlformats.org/officeDocument/2006/relationships/image" Target="../media/image38.png"/><Relationship Id="rId8"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hyperlink" Target="https://www.vumc.lu.lv/"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5.xml"/><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comments" Target="../comments/comment6.xml"/><Relationship Id="rId4" Type="http://schemas.openxmlformats.org/officeDocument/2006/relationships/image" Target="../media/image22.png"/><Relationship Id="rId5" Type="http://schemas.openxmlformats.org/officeDocument/2006/relationships/image" Target="../media/image43.png"/><Relationship Id="rId6" Type="http://schemas.openxmlformats.org/officeDocument/2006/relationships/image" Target="../media/image37.png"/><Relationship Id="rId7"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7.xml"/><Relationship Id="rId4" Type="http://schemas.openxmlformats.org/officeDocument/2006/relationships/image" Target="../media/image22.png"/><Relationship Id="rId5" Type="http://schemas.openxmlformats.org/officeDocument/2006/relationships/image" Target="../media/image6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7.png"/><Relationship Id="rId5" Type="http://schemas.openxmlformats.org/officeDocument/2006/relationships/image" Target="../media/image9.png"/><Relationship Id="rId6"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comments" Target="../comments/comment8.xml"/><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9.xml"/><Relationship Id="rId4" Type="http://schemas.openxmlformats.org/officeDocument/2006/relationships/image" Target="../media/image44.png"/><Relationship Id="rId5" Type="http://schemas.openxmlformats.org/officeDocument/2006/relationships/image" Target="../media/image76.png"/><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code.visualstudio.com/" TargetMode="External"/><Relationship Id="rId4" Type="http://schemas.openxmlformats.org/officeDocument/2006/relationships/hyperlink" Target="https://git-scm.com/downloads" TargetMode="External"/><Relationship Id="rId5" Type="http://schemas.openxmlformats.org/officeDocument/2006/relationships/hyperlink" Target="https://git-scm.com/downloads" TargetMode="External"/><Relationship Id="rId6" Type="http://schemas.openxmlformats.org/officeDocument/2006/relationships/hyperlink" Target="https://git-scm.com/downloads" TargetMode="External"/><Relationship Id="rId7" Type="http://schemas.openxmlformats.org/officeDocument/2006/relationships/image" Target="../media/image50.jpg"/><Relationship Id="rId8"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hyperlink" Target="https://code.visualstudio.com/" TargetMode="External"/><Relationship Id="rId5"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66.png"/><Relationship Id="rId10" Type="http://schemas.openxmlformats.org/officeDocument/2006/relationships/image" Target="../media/image64.png"/><Relationship Id="rId9"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63.png"/><Relationship Id="rId8"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comments" Target="../comments/comment10.xml"/><Relationship Id="rId4" Type="http://schemas.openxmlformats.org/officeDocument/2006/relationships/image" Target="../media/image22.png"/><Relationship Id="rId5"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comments" Target="../comments/comment11.xml"/><Relationship Id="rId4" Type="http://schemas.openxmlformats.org/officeDocument/2006/relationships/image" Target="../media/image22.png"/><Relationship Id="rId5" Type="http://schemas.openxmlformats.org/officeDocument/2006/relationships/hyperlink" Target="https://git-scm.com/docs" TargetMode="External"/><Relationship Id="rId6"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7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68.jpg"/><Relationship Id="rId5" Type="http://schemas.openxmlformats.org/officeDocument/2006/relationships/image" Target="../media/image7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omments" Target="../comments/comment12.xml"/><Relationship Id="rId4" Type="http://schemas.openxmlformats.org/officeDocument/2006/relationships/image" Target="../media/image44.png"/><Relationship Id="rId9" Type="http://schemas.openxmlformats.org/officeDocument/2006/relationships/image" Target="../media/image15.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hyperlink" Target="https://www.vumc.lu.lv" TargetMode="External"/><Relationship Id="rId5" Type="http://schemas.openxmlformats.org/officeDocument/2006/relationships/image" Target="../media/image26.png"/><Relationship Id="rId6" Type="http://schemas.openxmlformats.org/officeDocument/2006/relationships/hyperlink" Target="https://lv.wikipedia.org/wiki/Vienotais_resursu_vietr%C4%81di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
          <p:cNvSpPr txBox="1"/>
          <p:nvPr>
            <p:ph type="title"/>
          </p:nvPr>
        </p:nvSpPr>
        <p:spPr>
          <a:xfrm>
            <a:off x="1549666" y="1923570"/>
            <a:ext cx="8868952" cy="7273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Montserrat SemiBold"/>
              <a:buNone/>
            </a:pPr>
            <a:r>
              <a:rPr lang="en-US">
                <a:solidFill>
                  <a:srgbClr val="297DC1"/>
                </a:solidFill>
              </a:rPr>
              <a:t>FRONTEND MĀJASLAPAS IZSTRĀDE </a:t>
            </a:r>
            <a:endParaRPr>
              <a:solidFill>
                <a:srgbClr val="297DC1"/>
              </a:solidFill>
            </a:endParaRPr>
          </a:p>
        </p:txBody>
      </p:sp>
      <p:sp>
        <p:nvSpPr>
          <p:cNvPr id="67" name="Google Shape;67;p1"/>
          <p:cNvSpPr txBox="1"/>
          <p:nvPr>
            <p:ph idx="10" type="dt"/>
          </p:nvPr>
        </p:nvSpPr>
        <p:spPr>
          <a:xfrm>
            <a:off x="236691" y="232641"/>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2022</a:t>
            </a:r>
            <a:endParaRPr/>
          </a:p>
        </p:txBody>
      </p:sp>
      <p:sp>
        <p:nvSpPr>
          <p:cNvPr id="68" name="Google Shape;68;p1"/>
          <p:cNvSpPr txBox="1"/>
          <p:nvPr>
            <p:ph idx="11" type="ftr"/>
          </p:nvPr>
        </p:nvSpPr>
        <p:spPr>
          <a:xfrm>
            <a:off x="7638011" y="1078106"/>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pic>
        <p:nvPicPr>
          <p:cNvPr id="69" name="Google Shape;69;p1"/>
          <p:cNvPicPr preferRelativeResize="0"/>
          <p:nvPr/>
        </p:nvPicPr>
        <p:blipFill rotWithShape="1">
          <a:blip r:embed="rId4">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54" name="Shape 154"/>
        <p:cNvGrpSpPr/>
        <p:nvPr/>
      </p:nvGrpSpPr>
      <p:grpSpPr>
        <a:xfrm>
          <a:off x="0" y="0"/>
          <a:ext cx="0" cy="0"/>
          <a:chOff x="0" y="0"/>
          <a:chExt cx="0" cy="0"/>
        </a:xfrm>
      </p:grpSpPr>
      <p:sp>
        <p:nvSpPr>
          <p:cNvPr id="155" name="Google Shape;155;p32"/>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56" name="Google Shape;156;p32"/>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7" name="Google Shape;157;p32"/>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uFill>
                  <a:noFill/>
                </a:uFill>
                <a:latin typeface="Montserrat SemiBold"/>
                <a:ea typeface="Montserrat SemiBold"/>
                <a:cs typeface="Montserrat SemiBold"/>
                <a:sym typeface="Montserrat SemiBold"/>
                <a:hlinkClick r:id="rId5">
                  <a:extLst>
                    <a:ext uri="{A12FA001-AC4F-418D-AE19-62706E023703}">
                      <ahyp:hlinkClr val="tx"/>
                    </a:ext>
                  </a:extLst>
                </a:hlinkClick>
              </a:rPr>
              <a:t>Vienotā resursu vietrā</a:t>
            </a:r>
            <a:r>
              <a:rPr b="0" i="0" lang="en-US" sz="2875" u="none" cap="none" strike="noStrike">
                <a:solidFill>
                  <a:srgbClr val="297DC1"/>
                </a:solidFill>
                <a:latin typeface="Montserrat SemiBold"/>
                <a:ea typeface="Montserrat SemiBold"/>
                <a:cs typeface="Montserrat SemiBold"/>
                <a:sym typeface="Montserrat SemiBold"/>
              </a:rPr>
              <a:t>ža shēma (</a:t>
            </a:r>
            <a:r>
              <a:rPr b="0" i="1" lang="en-US" sz="2875" u="none" cap="none" strike="noStrike">
                <a:solidFill>
                  <a:srgbClr val="297DC1"/>
                </a:solidFill>
                <a:latin typeface="Montserrat SemiBold"/>
                <a:ea typeface="Montserrat SemiBold"/>
                <a:cs typeface="Montserrat SemiBold"/>
                <a:sym typeface="Montserrat SemiBold"/>
              </a:rPr>
              <a:t>URL scheme</a:t>
            </a:r>
            <a:r>
              <a:rPr b="0" i="0" lang="en-US" sz="2875"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pic>
        <p:nvPicPr>
          <p:cNvPr descr="Graphical user interface&#10;&#10;Description automatically generated with medium confidence" id="158" name="Google Shape;158;p32"/>
          <p:cNvPicPr preferRelativeResize="0"/>
          <p:nvPr/>
        </p:nvPicPr>
        <p:blipFill rotWithShape="1">
          <a:blip r:embed="rId6">
            <a:alphaModFix/>
          </a:blip>
          <a:srcRect b="0" l="0" r="0" t="0"/>
          <a:stretch/>
        </p:blipFill>
        <p:spPr>
          <a:xfrm>
            <a:off x="1175525" y="2389075"/>
            <a:ext cx="9840949" cy="215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33"/>
          <p:cNvSpPr txBox="1"/>
          <p:nvPr>
            <p:ph idx="11" type="ftr"/>
          </p:nvPr>
        </p:nvSpPr>
        <p:spPr>
          <a:xfrm>
            <a:off x="7612539"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64" name="Google Shape;164;p33"/>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5" name="Google Shape;165;p33"/>
          <p:cNvSpPr txBox="1"/>
          <p:nvPr/>
        </p:nvSpPr>
        <p:spPr>
          <a:xfrm>
            <a:off x="743975" y="2212875"/>
            <a:ext cx="6162000" cy="277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Protokols ir strikta rīcību secība un noteiktumi kā rīkoties. </a:t>
            </a:r>
            <a:endParaRPr b="1"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Augsta līmeņa ierēdņiem diplomātiskās vizītēs jāievēro noteikta etiķete, uzvedības normas un procesi. Arī pārlūkprogrammas,  sazinoties ar serveriem - sūtos un saņemot datus - arī seko protokolam. Kursa kontekstā īsi apskatīsim divus visplašāk sastopamos no tiem: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lang="en-US" sz="1200">
                <a:solidFill>
                  <a:schemeClr val="dk1"/>
                </a:solidFill>
                <a:latin typeface="Montserrat"/>
                <a:ea typeface="Montserrat"/>
                <a:cs typeface="Montserrat"/>
                <a:sym typeface="Montserrat"/>
              </a:rPr>
            </a:br>
            <a:r>
              <a:rPr b="1" lang="en-US" sz="1200">
                <a:solidFill>
                  <a:schemeClr val="dk1"/>
                </a:solidFill>
                <a:latin typeface="Montserrat"/>
                <a:ea typeface="Montserrat"/>
                <a:cs typeface="Montserrat"/>
                <a:sym typeface="Montserrat"/>
              </a:rPr>
              <a:t>HTTP</a:t>
            </a:r>
            <a:r>
              <a:rPr lang="en-US" sz="1200">
                <a:solidFill>
                  <a:schemeClr val="dk1"/>
                </a:solidFill>
                <a:latin typeface="Montserrat"/>
                <a:ea typeface="Montserrat"/>
                <a:cs typeface="Montserrat"/>
                <a:sym typeface="Montserrat"/>
              </a:rPr>
              <a:t> (HyperText Transfer Protocol)</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latin typeface="Montserrat"/>
                <a:ea typeface="Montserrat"/>
                <a:cs typeface="Montserrat"/>
                <a:sym typeface="Montserrat"/>
              </a:rPr>
              <a:t>HTTPS</a:t>
            </a:r>
            <a:r>
              <a:rPr lang="en-US" sz="1200">
                <a:solidFill>
                  <a:schemeClr val="dk1"/>
                </a:solidFill>
                <a:latin typeface="Montserrat"/>
                <a:ea typeface="Montserrat"/>
                <a:cs typeface="Montserrat"/>
                <a:sym typeface="Montserrat"/>
              </a:rPr>
              <a:t> (HyperText Transfer Protocol Secure)</a:t>
            </a:r>
            <a:endParaRPr b="0" i="0" sz="12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HTTPS salīdzinājumā ar HTTP ir drošāks protokola veids, jo visi pārsūtītie dati tiek šifrēti un izmantoti dažādi papildus drošības rīki.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Mājaslapās kurās ir jebkādas darbības lietotāja reģistrācijs vai maksājuma datiem svarīgi jāizmanto HTTPS protokolu, lai rūpētos par datu drošību.</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sp>
        <p:nvSpPr>
          <p:cNvPr id="166" name="Google Shape;166;p33"/>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HTTP un HTTPS protokols</a:t>
            </a:r>
            <a:endParaRPr b="0" i="0" sz="1400" u="none" cap="none" strike="noStrike">
              <a:solidFill>
                <a:srgbClr val="000000"/>
              </a:solidFill>
              <a:latin typeface="Arial"/>
              <a:ea typeface="Arial"/>
              <a:cs typeface="Arial"/>
              <a:sym typeface="Arial"/>
            </a:endParaRPr>
          </a:p>
        </p:txBody>
      </p:sp>
      <p:pic>
        <p:nvPicPr>
          <p:cNvPr id="167" name="Google Shape;167;p33"/>
          <p:cNvPicPr preferRelativeResize="0"/>
          <p:nvPr/>
        </p:nvPicPr>
        <p:blipFill rotWithShape="1">
          <a:blip r:embed="rId4">
            <a:alphaModFix/>
          </a:blip>
          <a:srcRect b="7458" l="0" r="0" t="0"/>
          <a:stretch/>
        </p:blipFill>
        <p:spPr>
          <a:xfrm>
            <a:off x="7400675" y="2086549"/>
            <a:ext cx="3714750" cy="2468100"/>
          </a:xfrm>
          <a:prstGeom prst="rect">
            <a:avLst/>
          </a:prstGeom>
          <a:noFill/>
          <a:ln>
            <a:noFill/>
          </a:ln>
        </p:spPr>
      </p:pic>
      <p:pic>
        <p:nvPicPr>
          <p:cNvPr id="168" name="Google Shape;168;p33"/>
          <p:cNvPicPr preferRelativeResize="0"/>
          <p:nvPr/>
        </p:nvPicPr>
        <p:blipFill rotWithShape="1">
          <a:blip r:embed="rId5">
            <a:alphaModFix/>
          </a:blip>
          <a:srcRect b="0" l="0" r="0" t="0"/>
          <a:stretch/>
        </p:blipFill>
        <p:spPr>
          <a:xfrm>
            <a:off x="7259200" y="4721391"/>
            <a:ext cx="3997701" cy="9252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1209ce78e97_0_12"/>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74" name="Google Shape;174;g1209ce78e97_0_12"/>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75" name="Google Shape;175;g1209ce78e97_0_12"/>
          <p:cNvGraphicFramePr/>
          <p:nvPr/>
        </p:nvGraphicFramePr>
        <p:xfrm>
          <a:off x="1551966" y="3300028"/>
          <a:ext cx="3000000" cy="3000000"/>
        </p:xfrm>
        <a:graphic>
          <a:graphicData uri="http://schemas.openxmlformats.org/drawingml/2006/table">
            <a:tbl>
              <a:tblPr>
                <a:noFill/>
                <a:tableStyleId>{0EC523F3-BEC9-4D34-AAB0-C92F915BC5B8}</a:tableStyleId>
              </a:tblPr>
              <a:tblGrid>
                <a:gridCol w="3400025"/>
                <a:gridCol w="359900"/>
                <a:gridCol w="4629100"/>
              </a:tblGrid>
              <a:tr h="392975">
                <a:tc>
                  <a:txBody>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HTTP ziņā atbilstoši protokolam </a:t>
                      </a:r>
                      <a:endParaRPr b="1" sz="14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Interpretējot cilvēkiem saprotamā veidā</a:t>
                      </a:r>
                      <a:endParaRPr b="1" sz="14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8825">
                <a:tc>
                  <a:txBody>
                    <a:bodyPr/>
                    <a:lstStyle/>
                    <a:p>
                      <a:pPr indent="0" lvl="0" marL="0" marR="0" rtl="0" algn="r">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GET /index.html</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55565A"/>
                        </a:solidFill>
                        <a:latin typeface="Courier New"/>
                        <a:ea typeface="Courier New"/>
                        <a:cs typeface="Courier New"/>
                        <a:sym typeface="Courier Ne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Nepieciešams sākumlapas HTML fails</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77525">
                <a:tc>
                  <a:txBody>
                    <a:bodyPr/>
                    <a:lstStyle/>
                    <a:p>
                      <a:pPr indent="0" lvl="0" marL="0" marR="0" rtl="0" algn="r">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Host: www.vumc.lu.lv</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55565A"/>
                        </a:solidFill>
                        <a:latin typeface="Courier New"/>
                        <a:ea typeface="Courier New"/>
                        <a:cs typeface="Courier New"/>
                        <a:sym typeface="Courier Ne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Šo failu iespējams atrast adresē www.vumc.lu.lv</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8825">
                <a:tc>
                  <a:txBody>
                    <a:bodyPr/>
                    <a:lstStyle/>
                    <a:p>
                      <a:pPr indent="0" lvl="0" marL="0" marR="0" rtl="0" algn="r">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Accept-Language: lv</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55565A"/>
                        </a:solidFill>
                        <a:latin typeface="Courier New"/>
                        <a:ea typeface="Courier New"/>
                        <a:cs typeface="Courier New"/>
                        <a:sym typeface="Courier Ne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Vēlams atgriezt saturu </a:t>
                      </a:r>
                      <a:r>
                        <a:rPr lang="en-US" sz="1150" u="none" cap="none" strike="noStrike">
                          <a:solidFill>
                            <a:srgbClr val="55565A"/>
                          </a:solidFill>
                          <a:latin typeface="Courier New"/>
                          <a:ea typeface="Courier New"/>
                          <a:cs typeface="Courier New"/>
                          <a:sym typeface="Courier New"/>
                        </a:rPr>
                        <a:t>latviešu</a:t>
                      </a:r>
                      <a:r>
                        <a:rPr b="0" i="0" lang="en-US" sz="1150" u="none" cap="none" strike="noStrike">
                          <a:solidFill>
                            <a:srgbClr val="55565A"/>
                          </a:solidFill>
                          <a:latin typeface="Courier New"/>
                          <a:ea typeface="Courier New"/>
                          <a:cs typeface="Courier New"/>
                          <a:sym typeface="Courier New"/>
                        </a:rPr>
                        <a:t> valodā</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76" name="Google Shape;176;g1209ce78e97_0_12"/>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HTTP un HTTPS protokols</a:t>
            </a:r>
            <a:endParaRPr b="0" i="0" sz="1400" u="none" cap="none" strike="noStrike">
              <a:solidFill>
                <a:srgbClr val="000000"/>
              </a:solidFill>
              <a:latin typeface="Arial"/>
              <a:ea typeface="Arial"/>
              <a:cs typeface="Arial"/>
              <a:sym typeface="Arial"/>
            </a:endParaRPr>
          </a:p>
        </p:txBody>
      </p:sp>
      <p:sp>
        <p:nvSpPr>
          <p:cNvPr id="177" name="Google Shape;177;g1209ce78e97_0_12"/>
          <p:cNvSpPr txBox="1"/>
          <p:nvPr/>
        </p:nvSpPr>
        <p:spPr>
          <a:xfrm>
            <a:off x="743975" y="2212875"/>
            <a:ext cx="6201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Pārlūkprogramma sūta un saņem</a:t>
            </a:r>
            <a:r>
              <a:rPr lang="en-US" sz="1200">
                <a:solidFill>
                  <a:schemeClr val="dk1"/>
                </a:solidFill>
                <a:latin typeface="Montserrat"/>
                <a:ea typeface="Montserrat"/>
                <a:cs typeface="Montserrat"/>
                <a:sym typeface="Montserrat"/>
              </a:rPr>
              <a:t> HTTP/HTTPS ziņas,</a:t>
            </a:r>
            <a:r>
              <a:rPr b="0" i="0" lang="en-US" sz="1200" u="none" cap="none" strike="noStrike">
                <a:solidFill>
                  <a:schemeClr val="dk1"/>
                </a:solidFill>
                <a:latin typeface="Montserrat"/>
                <a:ea typeface="Montserrat"/>
                <a:cs typeface="Montserrat"/>
                <a:sym typeface="Montserrat"/>
              </a:rPr>
              <a:t> kas atbilst protokolam.</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HTTP ziņa no pārlūkprogrammas uz serveri, apmeklējot https://www.vumc.lu.lv  adreses vienkāršoti izskatītos apmēram šādi:</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4"/>
          <p:cNvSpPr txBox="1"/>
          <p:nvPr>
            <p:ph idx="11" type="ftr"/>
          </p:nvPr>
        </p:nvSpPr>
        <p:spPr>
          <a:xfrm>
            <a:off x="7612539"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83" name="Google Shape;183;p34"/>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4" name="Google Shape;184;p34"/>
          <p:cNvSpPr txBox="1"/>
          <p:nvPr/>
        </p:nvSpPr>
        <p:spPr>
          <a:xfrm>
            <a:off x="743975" y="2357800"/>
            <a:ext cx="6174000" cy="3339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434343"/>
                </a:solidFill>
                <a:highlight>
                  <a:schemeClr val="lt1"/>
                </a:highlight>
                <a:latin typeface="Montserrat"/>
                <a:ea typeface="Montserrat"/>
                <a:cs typeface="Montserrat"/>
                <a:sym typeface="Montserrat"/>
              </a:rPr>
              <a:t>Subdomēns</a:t>
            </a:r>
            <a:endParaRPr b="1" i="0" sz="1600" u="none" cap="none" strike="noStrike">
              <a:solidFill>
                <a:srgbClr val="434343"/>
              </a:solidFill>
              <a:highlight>
                <a:schemeClr val="lt1"/>
              </a:highlight>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1600"/>
              <a:buFont typeface="Arial"/>
              <a:buNone/>
            </a:pPr>
            <a:r>
              <a:t/>
            </a:r>
            <a:endParaRPr b="1" i="0"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Slavenais </a:t>
            </a:r>
            <a:r>
              <a:rPr b="1" i="0" lang="en-US" sz="1200" u="none" cap="none" strike="noStrike">
                <a:solidFill>
                  <a:schemeClr val="dk1"/>
                </a:solidFill>
                <a:latin typeface="Montserrat"/>
                <a:ea typeface="Montserrat"/>
                <a:cs typeface="Montserrat"/>
                <a:sym typeface="Montserrat"/>
              </a:rPr>
              <a:t>www </a:t>
            </a:r>
            <a:r>
              <a:rPr b="0" i="0" lang="en-US" sz="1200" u="none" cap="none" strike="noStrike">
                <a:solidFill>
                  <a:schemeClr val="dk1"/>
                </a:solidFill>
                <a:latin typeface="Montserrat"/>
                <a:ea typeface="Montserrat"/>
                <a:cs typeface="Montserrat"/>
                <a:sym typeface="Montserrat"/>
              </a:rPr>
              <a:t>(</a:t>
            </a:r>
            <a:r>
              <a:rPr b="0" i="1" lang="en-US" sz="1200" u="none" cap="none" strike="noStrike">
                <a:solidFill>
                  <a:schemeClr val="dk1"/>
                </a:solidFill>
                <a:latin typeface="Montserrat"/>
                <a:ea typeface="Montserrat"/>
                <a:cs typeface="Montserrat"/>
                <a:sym typeface="Montserrat"/>
              </a:rPr>
              <a:t>World Wide Web</a:t>
            </a:r>
            <a:r>
              <a:rPr b="0" i="0" lang="en-US" sz="1200" u="none" cap="none" strike="noStrike">
                <a:solidFill>
                  <a:schemeClr val="dk1"/>
                </a:solidFill>
                <a:latin typeface="Montserrat"/>
                <a:ea typeface="Montserrat"/>
                <a:cs typeface="Montserrat"/>
                <a:sym typeface="Montserrat"/>
              </a:rPr>
              <a:t>) ir sub-domēns.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Var izmantot  arī citus  sub-domēnu. Reģistrējot un uzstādot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domēnu iespējams izveidot konfigurāciju ar kuru www nav nepieciešams norādīt.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Kādai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sadaļai var izmantot arī citu sub-domēnu. Piem., Google izmanto sub-domēnu https://</a:t>
            </a:r>
            <a:r>
              <a:rPr b="1" i="0" lang="en-US" sz="1200" u="none" cap="none" strike="noStrike">
                <a:solidFill>
                  <a:schemeClr val="dk1"/>
                </a:solidFill>
                <a:latin typeface="Montserrat"/>
                <a:ea typeface="Montserrat"/>
                <a:cs typeface="Montserrat"/>
                <a:sym typeface="Montserrat"/>
              </a:rPr>
              <a:t>developers</a:t>
            </a:r>
            <a:r>
              <a:rPr b="0" i="0" lang="en-US" sz="1200" u="none" cap="none" strike="noStrike">
                <a:solidFill>
                  <a:schemeClr val="dk1"/>
                </a:solidFill>
                <a:latin typeface="Montserrat"/>
                <a:ea typeface="Montserrat"/>
                <a:cs typeface="Montserrat"/>
                <a:sym typeface="Montserrat"/>
              </a:rPr>
              <a:t>.google.com, kur atrodami interneta resursi tieši web istrādātājiem.</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434343"/>
                </a:solidFill>
                <a:highlight>
                  <a:schemeClr val="lt1"/>
                </a:highlight>
                <a:latin typeface="Montserrat"/>
                <a:ea typeface="Montserrat"/>
                <a:cs typeface="Montserrat"/>
                <a:sym typeface="Montserrat"/>
              </a:rPr>
              <a:t>Domēns</a:t>
            </a:r>
            <a:endParaRPr b="1" i="0" sz="1600" u="none" cap="none" strike="noStrike">
              <a:solidFill>
                <a:srgbClr val="434343"/>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Domēns ir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nosaukums.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Atgriežoties pie analoģijas ar viedtālruņa kontaktu sarakstu - šis būtu kontakta vārds, kas piesaistīts unikālai ciparu virknei - IP adresei.;</a:t>
            </a:r>
            <a:endParaRPr b="1" i="0" sz="1600" u="none" cap="none" strike="noStrike">
              <a:solidFill>
                <a:srgbClr val="434343"/>
              </a:solidFill>
              <a:latin typeface="Montserrat"/>
              <a:ea typeface="Montserrat"/>
              <a:cs typeface="Montserrat"/>
              <a:sym typeface="Montserrat"/>
            </a:endParaRPr>
          </a:p>
        </p:txBody>
      </p:sp>
      <p:sp>
        <p:nvSpPr>
          <p:cNvPr id="185" name="Google Shape;185;p34"/>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Sub-domēns un domēns</a:t>
            </a:r>
            <a:endParaRPr b="0" i="0" sz="3200" u="none" cap="none" strike="noStrike">
              <a:solidFill>
                <a:srgbClr val="297DC1"/>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a:t>
            </a:r>
            <a:r>
              <a:rPr b="0" i="1" lang="en-US" sz="3200" u="none" cap="none" strike="noStrike">
                <a:solidFill>
                  <a:srgbClr val="297DC1"/>
                </a:solidFill>
                <a:latin typeface="Montserrat SemiBold"/>
                <a:ea typeface="Montserrat SemiBold"/>
                <a:cs typeface="Montserrat SemiBold"/>
                <a:sym typeface="Montserrat SemiBold"/>
              </a:rPr>
              <a:t>sub-domain, domain</a:t>
            </a:r>
            <a:r>
              <a:rPr b="0" i="0" lang="en-US" sz="3200" u="none" cap="none" strike="noStrike">
                <a:solidFill>
                  <a:srgbClr val="297DC1"/>
                </a:solidFill>
                <a:latin typeface="Montserrat SemiBold"/>
                <a:ea typeface="Montserrat SemiBold"/>
                <a:cs typeface="Montserrat SemiBold"/>
                <a:sym typeface="Montserrat SemiBold"/>
              </a:rPr>
              <a:t>)</a:t>
            </a:r>
            <a:endParaRPr b="0" i="0" sz="3200" u="none" cap="none" strike="noStrike">
              <a:solidFill>
                <a:srgbClr val="297DC1"/>
              </a:solidFill>
              <a:latin typeface="Montserrat SemiBold"/>
              <a:ea typeface="Montserrat SemiBold"/>
              <a:cs typeface="Montserrat SemiBold"/>
              <a:sym typeface="Montserrat SemiBold"/>
            </a:endParaRPr>
          </a:p>
        </p:txBody>
      </p:sp>
      <p:pic>
        <p:nvPicPr>
          <p:cNvPr id="186" name="Google Shape;186;p34"/>
          <p:cNvPicPr preferRelativeResize="0"/>
          <p:nvPr/>
        </p:nvPicPr>
        <p:blipFill rotWithShape="1">
          <a:blip r:embed="rId4">
            <a:alphaModFix/>
          </a:blip>
          <a:srcRect b="0" l="0" r="0" t="0"/>
          <a:stretch/>
        </p:blipFill>
        <p:spPr>
          <a:xfrm>
            <a:off x="7400675" y="3545698"/>
            <a:ext cx="4060175" cy="96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g120d0ae57a2_0_12"/>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92" name="Google Shape;192;g120d0ae57a2_0_12"/>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3" name="Google Shape;193;g120d0ae57a2_0_12"/>
          <p:cNvSpPr txBox="1"/>
          <p:nvPr/>
        </p:nvSpPr>
        <p:spPr>
          <a:xfrm>
            <a:off x="775700" y="2212875"/>
            <a:ext cx="3970500" cy="1488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3E3E3D"/>
                </a:solidFill>
                <a:latin typeface="Montserrat"/>
                <a:ea typeface="Montserrat"/>
                <a:cs typeface="Montserrat"/>
                <a:sym typeface="Montserrat"/>
              </a:rPr>
              <a:t>Norāda uz mājaslapas satura kategoriju.</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3E3E3D"/>
                </a:solidFill>
                <a:latin typeface="Montserrat"/>
                <a:ea typeface="Montserrat"/>
                <a:cs typeface="Montserrat"/>
                <a:sym typeface="Montserrat"/>
              </a:rPr>
              <a:t>.com</a:t>
            </a:r>
            <a:r>
              <a:rPr b="0" i="0" lang="en-US" sz="1200" u="none" cap="none" strike="noStrike">
                <a:solidFill>
                  <a:srgbClr val="3E3E3D"/>
                </a:solidFill>
                <a:latin typeface="Montserrat"/>
                <a:ea typeface="Montserrat"/>
                <a:cs typeface="Montserrat"/>
                <a:sym typeface="Montserrat"/>
              </a:rPr>
              <a:t> - saturs ir komercionāls </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3E3E3D"/>
                </a:solidFill>
                <a:latin typeface="Montserrat"/>
                <a:ea typeface="Montserrat"/>
                <a:cs typeface="Montserrat"/>
                <a:sym typeface="Montserrat"/>
              </a:rPr>
              <a:t>.org</a:t>
            </a:r>
            <a:r>
              <a:rPr b="0" i="0" lang="en-US" sz="1200" u="none" cap="none" strike="noStrike">
                <a:solidFill>
                  <a:srgbClr val="3E3E3D"/>
                </a:solidFill>
                <a:latin typeface="Montserrat"/>
                <a:ea typeface="Montserrat"/>
                <a:cs typeface="Montserrat"/>
                <a:sym typeface="Montserrat"/>
              </a:rPr>
              <a:t> - saturs ir kādas organizācijas</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3E3E3D"/>
                </a:solidFill>
                <a:latin typeface="Montserrat"/>
                <a:ea typeface="Montserrat"/>
                <a:cs typeface="Montserrat"/>
                <a:sym typeface="Montserrat"/>
              </a:rPr>
              <a:t>.edu</a:t>
            </a:r>
            <a:r>
              <a:rPr b="0" i="0" lang="en-US" sz="1200" u="none" cap="none" strike="noStrike">
                <a:solidFill>
                  <a:srgbClr val="3E3E3D"/>
                </a:solidFill>
                <a:latin typeface="Montserrat"/>
                <a:ea typeface="Montserrat"/>
                <a:cs typeface="Montserrat"/>
                <a:sym typeface="Montserrat"/>
              </a:rPr>
              <a:t> - saturs ir izglītības institūcijas</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3E3E3D"/>
                </a:solidFill>
                <a:latin typeface="Montserrat"/>
                <a:ea typeface="Montserrat"/>
                <a:cs typeface="Montserrat"/>
                <a:sym typeface="Montserrat"/>
              </a:rPr>
              <a:t>.gov</a:t>
            </a:r>
            <a:r>
              <a:rPr b="0" i="0" lang="en-US" sz="1200" u="none" cap="none" strike="noStrike">
                <a:solidFill>
                  <a:srgbClr val="3E3E3D"/>
                </a:solidFill>
                <a:latin typeface="Montserrat"/>
                <a:ea typeface="Montserrat"/>
                <a:cs typeface="Montserrat"/>
                <a:sym typeface="Montserrat"/>
              </a:rPr>
              <a:t> - saturs ir valsts institūcijas </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sng" cap="none" strike="noStrike">
              <a:solidFill>
                <a:schemeClr val="hlink"/>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p:txBody>
      </p:sp>
      <p:sp>
        <p:nvSpPr>
          <p:cNvPr id="194" name="Google Shape;194;g120d0ae57a2_0_12"/>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Augstākā līmeņa domēns</a:t>
            </a:r>
            <a:endParaRPr b="0" i="0" sz="3200" u="none" cap="none" strike="noStrike">
              <a:solidFill>
                <a:srgbClr val="297DC1"/>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000000"/>
              </a:buClr>
              <a:buSzPct val="100000"/>
              <a:buFont typeface="Arial"/>
              <a:buNone/>
            </a:pPr>
            <a:r>
              <a:rPr b="0" i="0" lang="en-US" sz="2800" u="none" cap="none" strike="noStrike">
                <a:solidFill>
                  <a:srgbClr val="297DC1"/>
                </a:solidFill>
                <a:highlight>
                  <a:schemeClr val="lt1"/>
                </a:highlight>
                <a:latin typeface="Montserrat SemiBold"/>
                <a:ea typeface="Montserrat SemiBold"/>
                <a:cs typeface="Montserrat SemiBold"/>
                <a:sym typeface="Montserrat SemiBold"/>
              </a:rPr>
              <a:t>(</a:t>
            </a:r>
            <a:r>
              <a:rPr b="0" i="1" lang="en-US" sz="2800" u="none" cap="none" strike="noStrike">
                <a:solidFill>
                  <a:srgbClr val="297DC1"/>
                </a:solidFill>
                <a:highlight>
                  <a:schemeClr val="lt1"/>
                </a:highlight>
                <a:latin typeface="Montserrat SemiBold"/>
                <a:ea typeface="Montserrat SemiBold"/>
                <a:cs typeface="Montserrat SemiBold"/>
                <a:sym typeface="Montserrat SemiBold"/>
              </a:rPr>
              <a:t>top-level-domain</a:t>
            </a:r>
            <a:r>
              <a:rPr b="0" i="0" lang="en-US" sz="2800" u="none" cap="none" strike="noStrike">
                <a:solidFill>
                  <a:srgbClr val="297DC1"/>
                </a:solidFill>
                <a:highlight>
                  <a:schemeClr val="lt1"/>
                </a:highlight>
                <a:latin typeface="Montserrat SemiBold"/>
                <a:ea typeface="Montserrat SemiBold"/>
                <a:cs typeface="Montserrat SemiBold"/>
                <a:sym typeface="Montserrat SemiBold"/>
              </a:rPr>
              <a:t>)</a:t>
            </a:r>
            <a:endParaRPr b="0" i="0" sz="2800" u="none" cap="none" strike="noStrike">
              <a:solidFill>
                <a:srgbClr val="297DC1"/>
              </a:solidFill>
              <a:highlight>
                <a:schemeClr val="lt1"/>
              </a:highlight>
              <a:latin typeface="Montserrat SemiBold"/>
              <a:ea typeface="Montserrat SemiBold"/>
              <a:cs typeface="Montserrat SemiBold"/>
              <a:sym typeface="Montserrat SemiBold"/>
            </a:endParaRPr>
          </a:p>
        </p:txBody>
      </p:sp>
      <p:sp>
        <p:nvSpPr>
          <p:cNvPr id="195" name="Google Shape;195;g120d0ae57a2_0_12"/>
          <p:cNvSpPr txBox="1"/>
          <p:nvPr/>
        </p:nvSpPr>
        <p:spPr>
          <a:xfrm>
            <a:off x="743975" y="4106850"/>
            <a:ext cx="5896200" cy="1072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Pilnīgi visus pieejamos un drīzumā pieejamos augstākā līmeņa domēnus un ieteicamo pielietojumu iespējams apskatīts</a:t>
            </a:r>
            <a:r>
              <a:rPr b="0" i="0" lang="en-US" sz="1200" u="none" cap="none" strike="noStrike">
                <a:solidFill>
                  <a:schemeClr val="dk1"/>
                </a:solidFill>
                <a:uFill>
                  <a:noFill/>
                </a:uFill>
                <a:latin typeface="Montserrat"/>
                <a:ea typeface="Montserrat"/>
                <a:cs typeface="Montserrat"/>
                <a:sym typeface="Montserrat"/>
                <a:hlinkClick r:id="rId4">
                  <a:extLst>
                    <a:ext uri="{A12FA001-AC4F-418D-AE19-62706E023703}">
                      <ahyp:hlinkClr val="tx"/>
                    </a:ext>
                  </a:extLst>
                </a:hlinkClick>
              </a:rPr>
              <a:t> šeit</a:t>
            </a:r>
            <a:r>
              <a:rPr b="0" i="0" lang="en-US" sz="1400" u="none" cap="none" strike="noStrike">
                <a:solidFill>
                  <a:srgbClr val="000000"/>
                </a:solidFill>
                <a:uFill>
                  <a:noFill/>
                </a:uFill>
                <a:latin typeface="Arial"/>
                <a:ea typeface="Arial"/>
                <a:cs typeface="Arial"/>
                <a:sym typeface="Arial"/>
                <a:hlinkClick r:id="rId5">
                  <a:extLst>
                    <a:ext uri="{A12FA001-AC4F-418D-AE19-62706E023703}">
                      <ahyp:hlinkClr val="tx"/>
                    </a:ext>
                  </a:extLst>
                </a:hlinkClick>
              </a:rPr>
              <a:t> </a:t>
            </a:r>
            <a:r>
              <a:rPr b="0" i="0" lang="en-US" sz="1200" u="sng" cap="none" strike="noStrike">
                <a:solidFill>
                  <a:schemeClr val="hlink"/>
                </a:solidFill>
                <a:latin typeface="Montserrat"/>
                <a:ea typeface="Montserrat"/>
                <a:cs typeface="Montserrat"/>
                <a:sym typeface="Montserrat"/>
                <a:hlinkClick r:id="rId6"/>
              </a:rPr>
              <a:t>https://en.wikipedia.org/wiki/List_of_Internet_top-level_domains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120d0ae57a2_0_12"/>
          <p:cNvPicPr preferRelativeResize="0"/>
          <p:nvPr/>
        </p:nvPicPr>
        <p:blipFill rotWithShape="1">
          <a:blip r:embed="rId7">
            <a:alphaModFix/>
          </a:blip>
          <a:srcRect b="0" l="0" r="0" t="0"/>
          <a:stretch/>
        </p:blipFill>
        <p:spPr>
          <a:xfrm>
            <a:off x="7108050" y="4213050"/>
            <a:ext cx="3872753" cy="860400"/>
          </a:xfrm>
          <a:prstGeom prst="rect">
            <a:avLst/>
          </a:prstGeom>
          <a:noFill/>
          <a:ln>
            <a:noFill/>
          </a:ln>
        </p:spPr>
      </p:pic>
      <p:sp>
        <p:nvSpPr>
          <p:cNvPr id="197" name="Google Shape;197;g120d0ae57a2_0_12"/>
          <p:cNvSpPr txBox="1"/>
          <p:nvPr/>
        </p:nvSpPr>
        <p:spPr>
          <a:xfrm>
            <a:off x="4906825" y="2212875"/>
            <a:ext cx="4955700" cy="1893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Ir iespējams reģistrēt visdažādākos augstākā līmeņa domēnus. </a:t>
            </a:r>
            <a:endParaRPr b="0"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.auto </a:t>
            </a:r>
            <a:r>
              <a:rPr b="0" i="0" lang="en-US" sz="1200" u="none" cap="none" strike="noStrike">
                <a:solidFill>
                  <a:schemeClr val="dk1"/>
                </a:solidFill>
                <a:latin typeface="Montserrat"/>
                <a:ea typeface="Montserrat"/>
                <a:cs typeface="Montserrat"/>
                <a:sym typeface="Montserrat"/>
              </a:rPr>
              <a:t>- saturs par automašīnām </a:t>
            </a:r>
            <a:endParaRPr b="1"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.art </a:t>
            </a:r>
            <a:r>
              <a:rPr b="0" i="0" lang="en-US" sz="1200" u="none" cap="none" strike="noStrike">
                <a:solidFill>
                  <a:schemeClr val="dk1"/>
                </a:solidFill>
                <a:latin typeface="Montserrat"/>
                <a:ea typeface="Montserrat"/>
                <a:cs typeface="Montserrat"/>
                <a:sym typeface="Montserrat"/>
              </a:rPr>
              <a:t>- saturs par mākslu </a:t>
            </a:r>
            <a:endParaRPr b="1"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.game </a:t>
            </a:r>
            <a:r>
              <a:rPr b="0" i="0" lang="en-US" sz="1200" u="none" cap="none" strike="noStrike">
                <a:solidFill>
                  <a:schemeClr val="dk1"/>
                </a:solidFill>
                <a:latin typeface="Montserrat"/>
                <a:ea typeface="Montserrat"/>
                <a:cs typeface="Montserrat"/>
                <a:sym typeface="Montserrat"/>
              </a:rPr>
              <a:t>- saturs par spēlēm</a:t>
            </a:r>
            <a:endParaRPr b="1"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.lol </a:t>
            </a:r>
            <a:r>
              <a:rPr b="0" i="0" lang="en-US" sz="1200" u="none" cap="none" strike="noStrike">
                <a:solidFill>
                  <a:schemeClr val="dk1"/>
                </a:solidFill>
                <a:latin typeface="Montserrat"/>
                <a:ea typeface="Montserrat"/>
                <a:cs typeface="Montserrat"/>
                <a:sym typeface="Montserrat"/>
              </a:rPr>
              <a:t>- saturs par humoru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E3E3D"/>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idx="11" type="ftr"/>
          </p:nvPr>
        </p:nvSpPr>
        <p:spPr>
          <a:xfrm>
            <a:off x="7612539"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03" name="Google Shape;203;p35"/>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4" name="Google Shape;204;p35"/>
          <p:cNvSpPr txBox="1"/>
          <p:nvPr/>
        </p:nvSpPr>
        <p:spPr>
          <a:xfrm>
            <a:off x="743975" y="2212875"/>
            <a:ext cx="5308500" cy="314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Adrese </a:t>
            </a:r>
            <a:r>
              <a:rPr b="0" i="0" lang="en-US" sz="1200" u="sng" cap="none" strike="noStrike">
                <a:solidFill>
                  <a:schemeClr val="dk1"/>
                </a:solidFill>
                <a:latin typeface="Montserrat"/>
                <a:ea typeface="Montserrat"/>
                <a:cs typeface="Montserrat"/>
                <a:sym typeface="Montserrat"/>
                <a:hlinkClick r:id="rId3">
                  <a:extLst>
                    <a:ext uri="{A12FA001-AC4F-418D-AE19-62706E023703}">
                      <ahyp:hlinkClr val="tx"/>
                    </a:ext>
                  </a:extLst>
                </a:hlinkClick>
              </a:rPr>
              <a:t>https://www.vumc.lu.lv</a:t>
            </a:r>
            <a:r>
              <a:rPr b="1" i="0" lang="en-US" sz="1200" u="sng" cap="none" strike="noStrike">
                <a:solidFill>
                  <a:srgbClr val="434343"/>
                </a:solidFill>
                <a:latin typeface="Montserrat"/>
                <a:ea typeface="Montserrat"/>
                <a:cs typeface="Montserrat"/>
                <a:sym typeface="Montserrat"/>
              </a:rPr>
              <a:t>/index.html</a:t>
            </a:r>
            <a:r>
              <a:rPr b="0" i="0" lang="en-US" sz="1200" u="sng" cap="none" strike="noStrike">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atgrieztu sākumlapas HTML failu, bet </a:t>
            </a:r>
            <a:r>
              <a:rPr b="0" i="0" lang="en-US" sz="12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rPr>
              <a:t>https://www.vumc.lu.lv</a:t>
            </a:r>
            <a:r>
              <a:rPr b="1" i="0" lang="en-US" sz="1200" u="sng" cap="none" strike="noStrike">
                <a:solidFill>
                  <a:srgbClr val="434343"/>
                </a:solidFill>
                <a:latin typeface="Montserrat"/>
                <a:ea typeface="Montserrat"/>
                <a:cs typeface="Montserrat"/>
                <a:sym typeface="Montserrat"/>
              </a:rPr>
              <a:t>/studentiem/index.html</a:t>
            </a:r>
            <a:r>
              <a:rPr b="0" i="0" lang="en-US" sz="1200" u="none" cap="none" strike="noStrike">
                <a:solidFill>
                  <a:srgbClr val="434343"/>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atgrieztu citu failu - saturu studentiem.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Izstrādājot tīmekļa vietni to iespējams, lai faila nosaukumu nemaz nebūtu nepieciešams norādīt URL. Arī apmeklējot </a:t>
            </a:r>
            <a:r>
              <a:rPr b="0" i="0" lang="en-US" sz="12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https://www.vumc.lu.lv</a:t>
            </a:r>
            <a:r>
              <a:rPr b="0" i="0" lang="en-US" sz="1200" u="sng" cap="none" strike="noStrike">
                <a:solidFill>
                  <a:schemeClr val="dk1"/>
                </a:solidFill>
                <a:latin typeface="Montserrat"/>
                <a:ea typeface="Montserrat"/>
                <a:cs typeface="Montserrat"/>
                <a:sym typeface="Montserrat"/>
              </a:rPr>
              <a:t> sākumlapas</a:t>
            </a:r>
            <a:r>
              <a:rPr b="0" i="0" lang="en-US" sz="1200" u="none" cap="none" strike="noStrike">
                <a:solidFill>
                  <a:schemeClr val="dk1"/>
                </a:solidFill>
                <a:latin typeface="Montserrat"/>
                <a:ea typeface="Montserrat"/>
                <a:cs typeface="Montserrat"/>
                <a:sym typeface="Montserrat"/>
              </a:rPr>
              <a:t> HTML fails tiks atgriezts pateicoties šādai konfigurācijai..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Apmeklējot </a:t>
            </a:r>
            <a:r>
              <a:rPr b="0" i="0" lang="en-US" sz="1200" u="sng" cap="none" strike="noStrike">
                <a:solidFill>
                  <a:schemeClr val="dk1"/>
                </a:solidFill>
                <a:latin typeface="Montserrat"/>
                <a:ea typeface="Montserrat"/>
                <a:cs typeface="Montserrat"/>
                <a:sym typeface="Montserrat"/>
                <a:hlinkClick r:id="rId6">
                  <a:extLst>
                    <a:ext uri="{A12FA001-AC4F-418D-AE19-62706E023703}">
                      <ahyp:hlinkClr val="tx"/>
                    </a:ext>
                  </a:extLst>
                </a:hlinkClick>
              </a:rPr>
              <a:t>https://www.vumc.lu.lv/index.html</a:t>
            </a:r>
            <a:r>
              <a:rPr b="0" i="0" lang="en-US" sz="1200" u="none" cap="none" strike="noStrike">
                <a:solidFill>
                  <a:schemeClr val="dk1"/>
                </a:solidFill>
                <a:latin typeface="Montserrat"/>
                <a:ea typeface="Montserrat"/>
                <a:cs typeface="Montserrat"/>
                <a:sym typeface="Montserrat"/>
              </a:rPr>
              <a:t>, serveris nemaz nevarētu atrast pieprasīto </a:t>
            </a:r>
            <a:r>
              <a:rPr b="0" i="0" lang="en-US" sz="1200" u="none" cap="none" strike="noStrike">
                <a:solidFill>
                  <a:schemeClr val="dk1"/>
                </a:solidFill>
                <a:highlight>
                  <a:schemeClr val="lt1"/>
                </a:highlight>
                <a:latin typeface="Montserrat"/>
                <a:ea typeface="Montserrat"/>
                <a:cs typeface="Montserrat"/>
                <a:sym typeface="Montserrat"/>
              </a:rPr>
              <a:t>index.html failu</a:t>
            </a:r>
            <a:r>
              <a:rPr b="0" i="0" lang="en-US" sz="1200" u="none" cap="none" strike="noStrike">
                <a:solidFill>
                  <a:schemeClr val="dk1"/>
                </a:solidFill>
                <a:latin typeface="Montserrat"/>
                <a:ea typeface="Montserrat"/>
                <a:cs typeface="Montserrat"/>
                <a:sym typeface="Montserrat"/>
              </a:rPr>
              <a:t>, jo šāda tīmekļa resursa atrašanās vieta nemaz nav iestatīta konfigurācijā. </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Tādēļ tikts atgriezts slavenais </a:t>
            </a:r>
            <a:r>
              <a:rPr b="1" i="0" lang="en-US" sz="1200" u="none" cap="none" strike="noStrike">
                <a:solidFill>
                  <a:schemeClr val="dk1"/>
                </a:solidFill>
                <a:latin typeface="Montserrat"/>
                <a:ea typeface="Montserrat"/>
                <a:cs typeface="Montserrat"/>
                <a:sym typeface="Montserrat"/>
              </a:rPr>
              <a:t>404 kļūdas paziņojums</a:t>
            </a:r>
            <a:r>
              <a:rPr b="0" i="0" lang="en-US" sz="1200" u="none" cap="none" strike="noStrike">
                <a:solidFill>
                  <a:schemeClr val="dk1"/>
                </a:solidFill>
                <a:latin typeface="Montserrat"/>
                <a:ea typeface="Montserrat"/>
                <a:cs typeface="Montserrat"/>
                <a:sym typeface="Montserrat"/>
              </a:rPr>
              <a:t> - tīmekļa resurs netika atrasts. </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p:txBody>
      </p:sp>
      <p:pic>
        <p:nvPicPr>
          <p:cNvPr id="205" name="Google Shape;205;p35"/>
          <p:cNvPicPr preferRelativeResize="0"/>
          <p:nvPr/>
        </p:nvPicPr>
        <p:blipFill rotWithShape="1">
          <a:blip r:embed="rId7">
            <a:alphaModFix/>
          </a:blip>
          <a:srcRect b="0" l="0" r="0" t="0"/>
          <a:stretch/>
        </p:blipFill>
        <p:spPr>
          <a:xfrm>
            <a:off x="6487125" y="2212875"/>
            <a:ext cx="5150374" cy="2968725"/>
          </a:xfrm>
          <a:prstGeom prst="rect">
            <a:avLst/>
          </a:prstGeom>
          <a:noFill/>
          <a:ln>
            <a:noFill/>
          </a:ln>
        </p:spPr>
      </p:pic>
      <p:pic>
        <p:nvPicPr>
          <p:cNvPr id="206" name="Google Shape;206;p35"/>
          <p:cNvPicPr preferRelativeResize="0"/>
          <p:nvPr/>
        </p:nvPicPr>
        <p:blipFill rotWithShape="1">
          <a:blip r:embed="rId8">
            <a:alphaModFix/>
          </a:blip>
          <a:srcRect b="0" l="0" r="0" t="0"/>
          <a:stretch/>
        </p:blipFill>
        <p:spPr>
          <a:xfrm>
            <a:off x="1340826" y="4813045"/>
            <a:ext cx="4114801" cy="920207"/>
          </a:xfrm>
          <a:prstGeom prst="rect">
            <a:avLst/>
          </a:prstGeom>
          <a:noFill/>
          <a:ln>
            <a:noFill/>
          </a:ln>
        </p:spPr>
      </p:pic>
      <p:sp>
        <p:nvSpPr>
          <p:cNvPr id="207" name="Google Shape;207;p35"/>
          <p:cNvSpPr txBox="1"/>
          <p:nvPr/>
        </p:nvSpPr>
        <p:spPr>
          <a:xfrm>
            <a:off x="711050" y="754663"/>
            <a:ext cx="6901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Tīmekļa resursa atrašanāš vieta </a:t>
            </a:r>
            <a:r>
              <a:rPr b="0" i="0" lang="en-US" sz="2800" u="none" cap="none" strike="noStrike">
                <a:solidFill>
                  <a:srgbClr val="297DC1"/>
                </a:solidFill>
                <a:latin typeface="Montserrat SemiBold"/>
                <a:ea typeface="Montserrat SemiBold"/>
                <a:cs typeface="Montserrat SemiBold"/>
                <a:sym typeface="Montserrat SemiBold"/>
              </a:rPr>
              <a:t>(</a:t>
            </a:r>
            <a:r>
              <a:rPr b="0" i="1" lang="en-US" sz="2800" u="none" cap="none" strike="noStrike">
                <a:solidFill>
                  <a:srgbClr val="297DC1"/>
                </a:solidFill>
                <a:latin typeface="Montserrat SemiBold"/>
                <a:ea typeface="Montserrat SemiBold"/>
                <a:cs typeface="Montserrat SemiBold"/>
                <a:sym typeface="Montserrat SemiBold"/>
              </a:rPr>
              <a:t>file path</a:t>
            </a:r>
            <a:r>
              <a:rPr b="0" i="0" lang="en-US" sz="28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6"/>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13" name="Google Shape;213;p36"/>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4" name="Google Shape;214;p36"/>
          <p:cNvSpPr txBox="1"/>
          <p:nvPr/>
        </p:nvSpPr>
        <p:spPr>
          <a:xfrm>
            <a:off x="760026" y="1080000"/>
            <a:ext cx="71370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700"/>
              <a:buFont typeface="Arial"/>
              <a:buNone/>
            </a:pPr>
            <a:r>
              <a:rPr b="0" i="0" lang="en-US" sz="2700" u="none" cap="none" strike="noStrike">
                <a:solidFill>
                  <a:srgbClr val="297DC1"/>
                </a:solidFill>
                <a:latin typeface="Montserrat SemiBold"/>
                <a:ea typeface="Montserrat SemiBold"/>
                <a:cs typeface="Montserrat SemiBold"/>
                <a:sym typeface="Montserrat SemiBold"/>
              </a:rPr>
              <a:t>Pārlūkprogrammas un servera saziņa</a:t>
            </a:r>
            <a:endParaRPr b="0" i="0" sz="2700" u="none" cap="none" strike="noStrike">
              <a:solidFill>
                <a:srgbClr val="297DC1"/>
              </a:solidFill>
              <a:latin typeface="Montserrat SemiBold"/>
              <a:ea typeface="Montserrat SemiBold"/>
              <a:cs typeface="Montserrat SemiBold"/>
              <a:sym typeface="Montserrat SemiBold"/>
            </a:endParaRPr>
          </a:p>
        </p:txBody>
      </p:sp>
      <p:sp>
        <p:nvSpPr>
          <p:cNvPr id="215" name="Google Shape;215;p36"/>
          <p:cNvSpPr txBox="1"/>
          <p:nvPr/>
        </p:nvSpPr>
        <p:spPr>
          <a:xfrm>
            <a:off x="760016" y="2212883"/>
            <a:ext cx="7386600" cy="235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Ievadot pārlūkprogrammas adreses laukā </a:t>
            </a:r>
            <a:r>
              <a:rPr b="0" i="0" lang="en-US" sz="1200" u="sng" cap="none" strike="noStrike">
                <a:solidFill>
                  <a:schemeClr val="dk1"/>
                </a:solidFill>
                <a:latin typeface="Montserrat"/>
                <a:ea typeface="Montserrat"/>
                <a:cs typeface="Montserrat"/>
                <a:sym typeface="Montserrat"/>
              </a:rPr>
              <a:t>https://www.vumc.lu.lv </a:t>
            </a:r>
            <a:r>
              <a:rPr b="0" i="0" lang="en-US" sz="1200" u="none" cap="none" strike="noStrike">
                <a:solidFill>
                  <a:schemeClr val="dk1"/>
                </a:solidFill>
                <a:latin typeface="Montserrat"/>
                <a:ea typeface="Montserrat"/>
                <a:cs typeface="Montserrat"/>
                <a:sym typeface="Montserrat"/>
              </a:rPr>
              <a:t>URL un nospiežot </a:t>
            </a:r>
            <a:r>
              <a:rPr b="0" i="0" lang="en-US" sz="1200" u="none" cap="none" strike="noStrike">
                <a:solidFill>
                  <a:schemeClr val="dk1"/>
                </a:solidFill>
                <a:highlight>
                  <a:schemeClr val="lt1"/>
                </a:highlight>
                <a:latin typeface="Montserrat"/>
                <a:ea typeface="Montserrat"/>
                <a:cs typeface="Montserrat"/>
                <a:sym typeface="Montserrat"/>
              </a:rPr>
              <a:t>ENTER taustiņu,</a:t>
            </a:r>
            <a:r>
              <a:rPr b="0" i="0" lang="en-US" sz="1200" u="none" cap="none" strike="noStrike">
                <a:solidFill>
                  <a:schemeClr val="dk1"/>
                </a:solidFill>
                <a:latin typeface="Montserrat"/>
                <a:ea typeface="Montserrat"/>
                <a:cs typeface="Montserrat"/>
                <a:sym typeface="Montserrat"/>
              </a:rPr>
              <a:t> izpildās sekojošas darbības: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Pārlūkprogramma vēršas pie DNS servera, lai iegūtu </a:t>
            </a:r>
            <a:r>
              <a:rPr b="0" i="0" lang="en-US" sz="12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rPr>
              <a:t>www.vumc.lu.lv</a:t>
            </a:r>
            <a:r>
              <a:rPr b="0" i="0" lang="en-US" sz="1200" u="none" cap="none" strike="noStrike">
                <a:solidFill>
                  <a:schemeClr val="dk1"/>
                </a:solidFill>
                <a:latin typeface="Montserrat"/>
                <a:ea typeface="Montserrat"/>
                <a:cs typeface="Montserrat"/>
                <a:sym typeface="Montserrat"/>
              </a:rPr>
              <a:t> ieraksta IP adresi.</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Kad IP adrese ir iegūta, pārlūkprogramma sāk saziņu ar attiecīgo serveri, kam piešķirta šī IP adrese.</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Pārlūkprogramma sūta HTTP/HTTPS protokola formāta ziņu, pieprasot nepieciešamo tīmekļa resursu. Šajā gadījumā tas ir sākumlapas HTML fails.</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Serveris apstrādā saņemot ziņu, atrod nepieciešamo failu un atgriež to pārlūkprogrammai vai arī atgriež atbilstošo kļūdas paziņojumu.</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Pārlūkprogramma apstrādā saņemto HTML failu un attēlo to lietotājam</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HTML failā noteikti būs iekļauts saraksts ar vēl citiem tīmekļa resursiem, kuri nepieciešami, lai mājaslapa izskatītos kā iecerēts. Piemēram attēli, video, vizuālais noformējums </a:t>
            </a:r>
            <a:r>
              <a:rPr b="0" i="0" lang="en-US" sz="1200" u="none" cap="none" strike="noStrike">
                <a:solidFill>
                  <a:schemeClr val="dk1"/>
                </a:solidFill>
                <a:highlight>
                  <a:schemeClr val="lt1"/>
                </a:highlight>
                <a:latin typeface="Montserrat"/>
                <a:ea typeface="Montserrat"/>
                <a:cs typeface="Montserrat"/>
                <a:sym typeface="Montserrat"/>
              </a:rPr>
              <a:t>(</a:t>
            </a:r>
            <a:r>
              <a:rPr b="0" i="1" lang="en-US" sz="1200" u="none" cap="none" strike="noStrike">
                <a:solidFill>
                  <a:schemeClr val="dk1"/>
                </a:solidFill>
                <a:highlight>
                  <a:schemeClr val="lt1"/>
                </a:highlight>
                <a:latin typeface="Montserrat"/>
                <a:ea typeface="Montserrat"/>
                <a:cs typeface="Montserrat"/>
                <a:sym typeface="Montserrat"/>
              </a:rPr>
              <a:t>CSS</a:t>
            </a:r>
            <a:r>
              <a:rPr b="0" i="0" lang="en-US" sz="1200" u="none" cap="none" strike="noStrike">
                <a:solidFill>
                  <a:schemeClr val="dk1"/>
                </a:solidFill>
                <a:highlight>
                  <a:schemeClr val="lt1"/>
                </a:highlight>
                <a:latin typeface="Montserrat"/>
                <a:ea typeface="Montserrat"/>
                <a:cs typeface="Montserrat"/>
                <a:sym typeface="Montserrat"/>
              </a:rPr>
              <a:t>)</a:t>
            </a:r>
            <a:r>
              <a:rPr b="1" i="0" lang="en-US" sz="1200" u="none" cap="none" strike="noStrike">
                <a:solidFill>
                  <a:schemeClr val="dk1"/>
                </a:solidFill>
                <a:highlight>
                  <a:schemeClr val="lt1"/>
                </a:highlight>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un kods dažādu darbību izpildei mājaslapā </a:t>
            </a:r>
            <a:r>
              <a:rPr b="0" i="0" lang="en-US" sz="1200" u="none" cap="none" strike="noStrike">
                <a:solidFill>
                  <a:schemeClr val="dk1"/>
                </a:solidFill>
                <a:highlight>
                  <a:schemeClr val="lt1"/>
                </a:highlight>
                <a:latin typeface="Montserrat"/>
                <a:ea typeface="Montserrat"/>
                <a:cs typeface="Montserrat"/>
                <a:sym typeface="Montserrat"/>
              </a:rPr>
              <a:t>(JavaScript)</a:t>
            </a:r>
            <a:r>
              <a:rPr b="0" i="0" lang="en-US" sz="1200" u="none" cap="none" strike="noStrike">
                <a:solidFill>
                  <a:schemeClr val="dk1"/>
                </a:solidFill>
                <a:latin typeface="Montserrat"/>
                <a:ea typeface="Montserrat"/>
                <a:cs typeface="Montserrat"/>
                <a:sym typeface="Montserrat"/>
              </a:rPr>
              <a:t>.</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19" name="Shape 219"/>
        <p:cNvGrpSpPr/>
        <p:nvPr/>
      </p:nvGrpSpPr>
      <p:grpSpPr>
        <a:xfrm>
          <a:off x="0" y="0"/>
          <a:ext cx="0" cy="0"/>
          <a:chOff x="0" y="0"/>
          <a:chExt cx="0" cy="0"/>
        </a:xfrm>
      </p:grpSpPr>
      <p:sp>
        <p:nvSpPr>
          <p:cNvPr id="220" name="Google Shape;220;g120d0ae57a2_0_47"/>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21" name="Google Shape;221;g120d0ae57a2_0_47"/>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2" name="Google Shape;222;g120d0ae57a2_0_47"/>
          <p:cNvSpPr txBox="1"/>
          <p:nvPr/>
        </p:nvSpPr>
        <p:spPr>
          <a:xfrm>
            <a:off x="6574456" y="3229655"/>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Frontend rīki</a:t>
            </a:r>
            <a:endParaRPr b="0" i="0" sz="1400" u="none" cap="none" strike="noStrike">
              <a:solidFill>
                <a:srgbClr val="297DC1"/>
              </a:solidFill>
              <a:latin typeface="Arial"/>
              <a:ea typeface="Arial"/>
              <a:cs typeface="Arial"/>
              <a:sym typeface="Arial"/>
            </a:endParaRPr>
          </a:p>
        </p:txBody>
      </p:sp>
      <p:pic>
        <p:nvPicPr>
          <p:cNvPr id="223" name="Google Shape;223;g120d0ae57a2_0_47"/>
          <p:cNvPicPr preferRelativeResize="0"/>
          <p:nvPr/>
        </p:nvPicPr>
        <p:blipFill rotWithShape="1">
          <a:blip r:embed="rId5">
            <a:alphaModFix/>
          </a:blip>
          <a:srcRect b="0" l="0" r="0" t="0"/>
          <a:stretch/>
        </p:blipFill>
        <p:spPr>
          <a:xfrm>
            <a:off x="1545175" y="2583600"/>
            <a:ext cx="2019300" cy="2019300"/>
          </a:xfrm>
          <a:prstGeom prst="rect">
            <a:avLst/>
          </a:prstGeom>
          <a:noFill/>
          <a:ln>
            <a:noFill/>
          </a:ln>
        </p:spPr>
      </p:pic>
      <p:pic>
        <p:nvPicPr>
          <p:cNvPr id="224" name="Google Shape;224;g120d0ae57a2_0_47"/>
          <p:cNvPicPr preferRelativeResize="0"/>
          <p:nvPr/>
        </p:nvPicPr>
        <p:blipFill rotWithShape="1">
          <a:blip r:embed="rId6">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28" name="Shape 228"/>
        <p:cNvGrpSpPr/>
        <p:nvPr/>
      </p:nvGrpSpPr>
      <p:grpSpPr>
        <a:xfrm>
          <a:off x="0" y="0"/>
          <a:ext cx="0" cy="0"/>
          <a:chOff x="0" y="0"/>
          <a:chExt cx="0" cy="0"/>
        </a:xfrm>
      </p:grpSpPr>
      <p:sp>
        <p:nvSpPr>
          <p:cNvPr id="229" name="Google Shape;229;p37"/>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30" name="Google Shape;230;p37"/>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1" name="Google Shape;231;p37"/>
          <p:cNvSpPr txBox="1"/>
          <p:nvPr/>
        </p:nvSpPr>
        <p:spPr>
          <a:xfrm>
            <a:off x="743984" y="1079992"/>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highlight>
                  <a:schemeClr val="lt1"/>
                </a:highlight>
                <a:latin typeface="Montserrat SemiBold"/>
                <a:ea typeface="Montserrat SemiBold"/>
                <a:cs typeface="Montserrat SemiBold"/>
                <a:sym typeface="Montserrat SemiBold"/>
              </a:rPr>
              <a:t>HTML, CSS, JS</a:t>
            </a:r>
            <a:endParaRPr b="0" i="0" sz="1400" u="none" cap="none" strike="noStrike">
              <a:solidFill>
                <a:srgbClr val="000000"/>
              </a:solidFill>
              <a:highlight>
                <a:schemeClr val="lt1"/>
              </a:highlight>
              <a:latin typeface="Arial"/>
              <a:ea typeface="Arial"/>
              <a:cs typeface="Arial"/>
              <a:sym typeface="Arial"/>
            </a:endParaRPr>
          </a:p>
        </p:txBody>
      </p:sp>
      <p:sp>
        <p:nvSpPr>
          <p:cNvPr id="232" name="Google Shape;232;p37"/>
          <p:cNvSpPr txBox="1"/>
          <p:nvPr/>
        </p:nvSpPr>
        <p:spPr>
          <a:xfrm>
            <a:off x="1836061" y="2251506"/>
            <a:ext cx="8018100" cy="387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HTML</a:t>
            </a:r>
            <a:r>
              <a:rPr b="0" i="0" lang="en-US" sz="1200" u="none" cap="none" strike="noStrike">
                <a:solidFill>
                  <a:schemeClr val="dk1"/>
                </a:solidFill>
                <a:latin typeface="Montserrat"/>
                <a:ea typeface="Montserrat"/>
                <a:cs typeface="Montserrat"/>
                <a:sym typeface="Montserrat"/>
              </a:rPr>
              <a:t> (</a:t>
            </a:r>
            <a:r>
              <a:rPr b="0" i="1" lang="en-US" sz="1200" u="none" cap="none" strike="noStrike">
                <a:solidFill>
                  <a:schemeClr val="dk1"/>
                </a:solidFill>
                <a:latin typeface="Montserrat"/>
                <a:ea typeface="Montserrat"/>
                <a:cs typeface="Montserrat"/>
                <a:sym typeface="Montserrat"/>
              </a:rPr>
              <a:t>HyperText Markup Language</a:t>
            </a:r>
            <a:r>
              <a:rPr b="0" i="0" lang="en-US" sz="1200" u="none" cap="none" strike="noStrike">
                <a:solidFill>
                  <a:schemeClr val="dk1"/>
                </a:solidFill>
                <a:latin typeface="Montserrat"/>
                <a:ea typeface="Montserrat"/>
                <a:cs typeface="Montserrat"/>
                <a:sym typeface="Montserrat"/>
              </a:rPr>
              <a:t>) -  teksts jeb valoda ar ko tiek izteikta mājaslapas struktūra. Gluži kā rasējums jebkuram iženierijas projektam, bet līniju un formu vietā tiek izmantots teksts. HTML saturs tiek glabāts .html tipa failos.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CSS</a:t>
            </a:r>
            <a:r>
              <a:rPr b="0" i="0" lang="en-US" sz="1200" u="none" cap="none" strike="noStrike">
                <a:solidFill>
                  <a:schemeClr val="dk1"/>
                </a:solidFill>
                <a:latin typeface="Montserrat"/>
                <a:ea typeface="Montserrat"/>
                <a:cs typeface="Montserrat"/>
                <a:sym typeface="Montserrat"/>
              </a:rPr>
              <a:t> (</a:t>
            </a:r>
            <a:r>
              <a:rPr b="0" i="1" lang="en-US" sz="1200" u="none" cap="none" strike="noStrike">
                <a:solidFill>
                  <a:schemeClr val="dk1"/>
                </a:solidFill>
                <a:latin typeface="Montserrat"/>
                <a:ea typeface="Montserrat"/>
                <a:cs typeface="Montserrat"/>
                <a:sym typeface="Montserrat"/>
              </a:rPr>
              <a:t>Cascading Style Sheets</a:t>
            </a:r>
            <a:r>
              <a:rPr b="0" i="0" lang="en-US" sz="1200" u="none" cap="none" strike="noStrike">
                <a:solidFill>
                  <a:schemeClr val="dk1"/>
                </a:solidFill>
                <a:latin typeface="Montserrat"/>
                <a:ea typeface="Montserrat"/>
                <a:cs typeface="Montserrat"/>
                <a:sym typeface="Montserrat"/>
              </a:rPr>
              <a:t>) - noteikta formā teksts ar ko HTML elementiem tiek piešķirtas dažādas vizuālas īpašības - krāsa, lielums, pozīcija u.c. Analoģija būtu interjera dizains. CSS saturs tiek glabāts .css tipa failos.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JS</a:t>
            </a:r>
            <a:r>
              <a:rPr b="0" i="0" lang="en-US" sz="1200" u="none" cap="none" strike="noStrike">
                <a:solidFill>
                  <a:schemeClr val="dk1"/>
                </a:solidFill>
                <a:latin typeface="Montserrat"/>
                <a:ea typeface="Montserrat"/>
                <a:cs typeface="Montserrat"/>
                <a:sym typeface="Montserrat"/>
              </a:rPr>
              <a:t> (</a:t>
            </a:r>
            <a:r>
              <a:rPr b="0" i="1" lang="en-US" sz="1200" u="none" cap="none" strike="noStrike">
                <a:solidFill>
                  <a:schemeClr val="dk1"/>
                </a:solidFill>
                <a:latin typeface="Montserrat"/>
                <a:ea typeface="Montserrat"/>
                <a:cs typeface="Montserrat"/>
                <a:sym typeface="Montserrat"/>
              </a:rPr>
              <a:t>JavaScript</a:t>
            </a:r>
            <a:r>
              <a:rPr b="0" i="0" lang="en-US" sz="1200" u="none" cap="none" strike="noStrike">
                <a:solidFill>
                  <a:schemeClr val="dk1"/>
                </a:solidFill>
                <a:latin typeface="Montserrat"/>
                <a:ea typeface="Montserrat"/>
                <a:cs typeface="Montserrat"/>
                <a:sym typeface="Montserrat"/>
              </a:rPr>
              <a:t>) - programmēšanas valoda ar kuru varam mājaslapās veikt dažādas darbības. Piemēram, kādai HTML failā norādītai pogai piešķirt loģiku - kad lietotājs uzspiež uz šīs pogas, atvērt izvēlni. Ar JS pieškiram mājaslapai interaktivitāti. Salīdzinot ar jau izmantoto mājas piemēru, JavaScript ļauj mums nospiežot slēdzi ieslēgt gaismu, izmantot dušu, atslēgt durvis. JS saturs tiek glabāts .js failos.</a:t>
            </a:r>
            <a:endParaRPr b="0" i="0" sz="1400" u="none" cap="none" strike="noStrike">
              <a:solidFill>
                <a:srgbClr val="000000"/>
              </a:solidFill>
              <a:latin typeface="Arial"/>
              <a:ea typeface="Arial"/>
              <a:cs typeface="Arial"/>
              <a:sym typeface="Arial"/>
            </a:endParaRPr>
          </a:p>
        </p:txBody>
      </p:sp>
      <p:pic>
        <p:nvPicPr>
          <p:cNvPr descr="A picture containing text, first-aid kit, sign, clipart&#10;&#10;Description automatically generated" id="233" name="Google Shape;233;p37"/>
          <p:cNvPicPr preferRelativeResize="0"/>
          <p:nvPr/>
        </p:nvPicPr>
        <p:blipFill rotWithShape="1">
          <a:blip r:embed="rId5">
            <a:alphaModFix/>
          </a:blip>
          <a:srcRect b="0" l="0" r="65167" t="36040"/>
          <a:stretch/>
        </p:blipFill>
        <p:spPr>
          <a:xfrm>
            <a:off x="771525" y="2212877"/>
            <a:ext cx="800099" cy="859436"/>
          </a:xfrm>
          <a:prstGeom prst="rect">
            <a:avLst/>
          </a:prstGeom>
          <a:noFill/>
          <a:ln>
            <a:noFill/>
          </a:ln>
        </p:spPr>
      </p:pic>
      <p:pic>
        <p:nvPicPr>
          <p:cNvPr descr="A picture containing text, first-aid kit, sign, clipart&#10;&#10;Description automatically generated" id="234" name="Google Shape;234;p37"/>
          <p:cNvPicPr preferRelativeResize="0"/>
          <p:nvPr/>
        </p:nvPicPr>
        <p:blipFill rotWithShape="1">
          <a:blip r:embed="rId6">
            <a:alphaModFix/>
          </a:blip>
          <a:srcRect b="21792" l="33000" r="32500" t="14673"/>
          <a:stretch/>
        </p:blipFill>
        <p:spPr>
          <a:xfrm>
            <a:off x="771525" y="3304633"/>
            <a:ext cx="800099" cy="861942"/>
          </a:xfrm>
          <a:prstGeom prst="rect">
            <a:avLst/>
          </a:prstGeom>
          <a:noFill/>
          <a:ln>
            <a:noFill/>
          </a:ln>
        </p:spPr>
      </p:pic>
      <p:pic>
        <p:nvPicPr>
          <p:cNvPr descr="A picture containing text, first-aid kit, sign, clipart&#10;&#10;Description automatically generated" id="235" name="Google Shape;235;p37"/>
          <p:cNvPicPr preferRelativeResize="0"/>
          <p:nvPr/>
        </p:nvPicPr>
        <p:blipFill rotWithShape="1">
          <a:blip r:embed="rId7">
            <a:alphaModFix/>
          </a:blip>
          <a:srcRect b="0" l="66333" r="0" t="34331"/>
          <a:stretch/>
        </p:blipFill>
        <p:spPr>
          <a:xfrm>
            <a:off x="771525" y="4401158"/>
            <a:ext cx="800099" cy="9129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39" name="Shape 239"/>
        <p:cNvGrpSpPr/>
        <p:nvPr/>
      </p:nvGrpSpPr>
      <p:grpSpPr>
        <a:xfrm>
          <a:off x="0" y="0"/>
          <a:ext cx="0" cy="0"/>
          <a:chOff x="0" y="0"/>
          <a:chExt cx="0" cy="0"/>
        </a:xfrm>
      </p:grpSpPr>
      <p:sp>
        <p:nvSpPr>
          <p:cNvPr id="240" name="Google Shape;240;p38"/>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41" name="Google Shape;241;p38"/>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2" name="Google Shape;242;p38"/>
          <p:cNvPicPr preferRelativeResize="0"/>
          <p:nvPr/>
        </p:nvPicPr>
        <p:blipFill>
          <a:blip r:embed="rId5">
            <a:alphaModFix/>
          </a:blip>
          <a:stretch>
            <a:fillRect/>
          </a:stretch>
        </p:blipFill>
        <p:spPr>
          <a:xfrm>
            <a:off x="1237400" y="1597515"/>
            <a:ext cx="9913359" cy="46710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73" name="Shape 73"/>
        <p:cNvGrpSpPr/>
        <p:nvPr/>
      </p:nvGrpSpPr>
      <p:grpSpPr>
        <a:xfrm>
          <a:off x="0" y="0"/>
          <a:ext cx="0" cy="0"/>
          <a:chOff x="0" y="0"/>
          <a:chExt cx="0" cy="0"/>
        </a:xfrm>
      </p:grpSpPr>
      <p:sp>
        <p:nvSpPr>
          <p:cNvPr id="74" name="Google Shape;74;g120d0ae57a2_0_31"/>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75" name="Google Shape;75;g120d0ae57a2_0_31"/>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6" name="Google Shape;76;g120d0ae57a2_0_31"/>
          <p:cNvSpPr txBox="1"/>
          <p:nvPr/>
        </p:nvSpPr>
        <p:spPr>
          <a:xfrm>
            <a:off x="6574451" y="3229650"/>
            <a:ext cx="52449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lang="en-US" sz="3200">
                <a:solidFill>
                  <a:srgbClr val="297DC1"/>
                </a:solidFill>
                <a:latin typeface="Montserrat SemiBold"/>
                <a:ea typeface="Montserrat SemiBold"/>
                <a:cs typeface="Montserrat SemiBold"/>
                <a:sym typeface="Montserrat SemiBold"/>
              </a:rPr>
              <a:t>M</a:t>
            </a:r>
            <a:r>
              <a:rPr lang="en-US" sz="3200">
                <a:solidFill>
                  <a:srgbClr val="297DC1"/>
                </a:solidFill>
                <a:latin typeface="Montserrat SemiBold"/>
                <a:ea typeface="Montserrat SemiBold"/>
                <a:cs typeface="Montserrat SemiBold"/>
                <a:sym typeface="Montserrat SemiBold"/>
              </a:rPr>
              <a:t>ājaslapas</a:t>
            </a:r>
            <a:r>
              <a:rPr b="0" i="0" lang="en-US" sz="3200" u="none" cap="none" strike="noStrike">
                <a:solidFill>
                  <a:srgbClr val="297DC1"/>
                </a:solidFill>
                <a:latin typeface="Montserrat SemiBold"/>
                <a:ea typeface="Montserrat SemiBold"/>
                <a:cs typeface="Montserrat SemiBold"/>
                <a:sym typeface="Montserrat SemiBold"/>
              </a:rPr>
              <a:t> izstrāde</a:t>
            </a:r>
            <a:endParaRPr b="0" i="0" sz="1400" u="none" cap="none" strike="noStrike">
              <a:solidFill>
                <a:srgbClr val="297DC1"/>
              </a:solidFill>
              <a:latin typeface="Arial"/>
              <a:ea typeface="Arial"/>
              <a:cs typeface="Arial"/>
              <a:sym typeface="Arial"/>
            </a:endParaRPr>
          </a:p>
        </p:txBody>
      </p:sp>
      <p:pic>
        <p:nvPicPr>
          <p:cNvPr id="77" name="Google Shape;77;g120d0ae57a2_0_31"/>
          <p:cNvPicPr preferRelativeResize="0"/>
          <p:nvPr/>
        </p:nvPicPr>
        <p:blipFill rotWithShape="1">
          <a:blip r:embed="rId5">
            <a:alphaModFix/>
          </a:blip>
          <a:srcRect b="0" l="0" r="0" t="0"/>
          <a:stretch/>
        </p:blipFill>
        <p:spPr>
          <a:xfrm>
            <a:off x="1371600" y="2352375"/>
            <a:ext cx="2481750" cy="2481750"/>
          </a:xfrm>
          <a:prstGeom prst="rect">
            <a:avLst/>
          </a:prstGeom>
          <a:noFill/>
          <a:ln>
            <a:noFill/>
          </a:ln>
        </p:spPr>
      </p:pic>
      <p:pic>
        <p:nvPicPr>
          <p:cNvPr id="78" name="Google Shape;78;g120d0ae57a2_0_31"/>
          <p:cNvPicPr preferRelativeResize="0"/>
          <p:nvPr/>
        </p:nvPicPr>
        <p:blipFill rotWithShape="1">
          <a:blip r:embed="rId6">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9"/>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48" name="Google Shape;248;p39"/>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9" name="Google Shape;249;p39"/>
          <p:cNvSpPr txBox="1"/>
          <p:nvPr/>
        </p:nvSpPr>
        <p:spPr>
          <a:xfrm>
            <a:off x="743984" y="1079992"/>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Citi rīki</a:t>
            </a:r>
            <a:endParaRPr b="0" i="0" sz="1400" u="none" cap="none" strike="noStrike">
              <a:solidFill>
                <a:srgbClr val="000000"/>
              </a:solidFill>
              <a:latin typeface="Arial"/>
              <a:ea typeface="Arial"/>
              <a:cs typeface="Arial"/>
              <a:sym typeface="Arial"/>
            </a:endParaRPr>
          </a:p>
        </p:txBody>
      </p:sp>
      <p:sp>
        <p:nvSpPr>
          <p:cNvPr id="250" name="Google Shape;250;p39"/>
          <p:cNvSpPr txBox="1"/>
          <p:nvPr/>
        </p:nvSpPr>
        <p:spPr>
          <a:xfrm>
            <a:off x="743975" y="2212875"/>
            <a:ext cx="7741800" cy="130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latin typeface="Montserrat"/>
                <a:ea typeface="Montserrat"/>
                <a:cs typeface="Montserrat"/>
                <a:sym typeface="Montserrat"/>
              </a:rPr>
              <a:t>React, Angular, Vue </a:t>
            </a:r>
            <a:r>
              <a:rPr b="0" i="0" lang="en-US" sz="1200" u="none" cap="none" strike="noStrike">
                <a:solidFill>
                  <a:schemeClr val="dk1"/>
                </a:solidFill>
                <a:latin typeface="Montserrat"/>
                <a:ea typeface="Montserrat"/>
                <a:cs typeface="Montserrat"/>
                <a:sym typeface="Montserrat"/>
              </a:rPr>
              <a:t>u.c - darbojoties ar lieliem projektiem, nepieciešams veids kā dažādus</a:t>
            </a:r>
            <a:r>
              <a:rPr lang="en-US" sz="1200">
                <a:solidFill>
                  <a:schemeClr val="dk1"/>
                </a:solidFill>
                <a:latin typeface="Montserrat"/>
                <a:ea typeface="Montserrat"/>
                <a:cs typeface="Montserrat"/>
                <a:sym typeface="Montserrat"/>
              </a:rPr>
              <a:t> JS </a:t>
            </a:r>
            <a:r>
              <a:rPr b="0" i="0" lang="en-US" sz="1200" u="none" cap="none" strike="noStrike">
                <a:solidFill>
                  <a:schemeClr val="dk1"/>
                </a:solidFill>
                <a:latin typeface="Montserrat"/>
                <a:ea typeface="Montserrat"/>
                <a:cs typeface="Montserrat"/>
                <a:sym typeface="Montserrat"/>
              </a:rPr>
              <a:t>aspektus automatizēt, rakstīt mazāk koda un būtu vieglāk uzturēt. Šim nolūkam ir izstrādāti ietvari(frameworks), kas satur tam nepieciešamos rīkus. Arī kods katrā no šīm rīkiem jāveido savādāk, bet aizvien tiek izmantota</a:t>
            </a:r>
            <a:r>
              <a:rPr lang="en-US" sz="1200">
                <a:solidFill>
                  <a:schemeClr val="dk1"/>
                </a:solidFill>
                <a:latin typeface="Montserrat"/>
                <a:ea typeface="Montserrat"/>
                <a:cs typeface="Montserrat"/>
                <a:sym typeface="Montserrat"/>
              </a:rPr>
              <a:t> JavaScript loģika un sintakse.</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pic>
        <p:nvPicPr>
          <p:cNvPr descr="Icon&#10;&#10;Description automatically generated" id="251" name="Google Shape;251;p39"/>
          <p:cNvPicPr preferRelativeResize="0"/>
          <p:nvPr/>
        </p:nvPicPr>
        <p:blipFill rotWithShape="1">
          <a:blip r:embed="rId4">
            <a:alphaModFix/>
          </a:blip>
          <a:srcRect b="0" l="0" r="0" t="0"/>
          <a:stretch/>
        </p:blipFill>
        <p:spPr>
          <a:xfrm>
            <a:off x="3810084" y="3755397"/>
            <a:ext cx="1056409" cy="1056409"/>
          </a:xfrm>
          <a:prstGeom prst="rect">
            <a:avLst/>
          </a:prstGeom>
          <a:noFill/>
          <a:ln>
            <a:noFill/>
          </a:ln>
        </p:spPr>
      </p:pic>
      <p:pic>
        <p:nvPicPr>
          <p:cNvPr descr="Logo, company name&#10;&#10;Description automatically generated" id="252" name="Google Shape;252;p39"/>
          <p:cNvPicPr preferRelativeResize="0"/>
          <p:nvPr/>
        </p:nvPicPr>
        <p:blipFill rotWithShape="1">
          <a:blip r:embed="rId5">
            <a:alphaModFix/>
          </a:blip>
          <a:srcRect b="0" l="0" r="0" t="0"/>
          <a:stretch/>
        </p:blipFill>
        <p:spPr>
          <a:xfrm>
            <a:off x="5567811" y="3755396"/>
            <a:ext cx="1056409" cy="1056409"/>
          </a:xfrm>
          <a:prstGeom prst="rect">
            <a:avLst/>
          </a:prstGeom>
          <a:noFill/>
          <a:ln>
            <a:noFill/>
          </a:ln>
        </p:spPr>
      </p:pic>
      <p:pic>
        <p:nvPicPr>
          <p:cNvPr descr="Logo&#10;&#10;Description automatically generated with medium confidence" id="253" name="Google Shape;253;p39"/>
          <p:cNvPicPr preferRelativeResize="0"/>
          <p:nvPr/>
        </p:nvPicPr>
        <p:blipFill rotWithShape="1">
          <a:blip r:embed="rId6">
            <a:alphaModFix/>
          </a:blip>
          <a:srcRect b="0" l="0" r="0" t="0"/>
          <a:stretch/>
        </p:blipFill>
        <p:spPr>
          <a:xfrm>
            <a:off x="7325513" y="3756846"/>
            <a:ext cx="1056409" cy="1056409"/>
          </a:xfrm>
          <a:prstGeom prst="rect">
            <a:avLst/>
          </a:prstGeom>
          <a:noFill/>
          <a:ln>
            <a:noFill/>
          </a:ln>
        </p:spPr>
      </p:pic>
      <p:sp>
        <p:nvSpPr>
          <p:cNvPr id="254" name="Google Shape;254;p39"/>
          <p:cNvSpPr txBox="1"/>
          <p:nvPr/>
        </p:nvSpPr>
        <p:spPr>
          <a:xfrm>
            <a:off x="4023877" y="4984343"/>
            <a:ext cx="628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React</a:t>
            </a:r>
            <a:endParaRPr b="0" i="0" sz="1400" u="none" cap="none" strike="noStrike">
              <a:solidFill>
                <a:srgbClr val="000000"/>
              </a:solidFill>
              <a:latin typeface="Arial"/>
              <a:ea typeface="Arial"/>
              <a:cs typeface="Arial"/>
              <a:sym typeface="Arial"/>
            </a:endParaRPr>
          </a:p>
        </p:txBody>
      </p:sp>
      <p:sp>
        <p:nvSpPr>
          <p:cNvPr id="255" name="Google Shape;255;p39"/>
          <p:cNvSpPr txBox="1"/>
          <p:nvPr/>
        </p:nvSpPr>
        <p:spPr>
          <a:xfrm>
            <a:off x="5729177" y="4984342"/>
            <a:ext cx="803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Angular</a:t>
            </a:r>
            <a:endParaRPr b="0" i="0" sz="1400" u="none" cap="none" strike="noStrike">
              <a:solidFill>
                <a:srgbClr val="000000"/>
              </a:solidFill>
              <a:latin typeface="Arial"/>
              <a:ea typeface="Arial"/>
              <a:cs typeface="Arial"/>
              <a:sym typeface="Arial"/>
            </a:endParaRPr>
          </a:p>
        </p:txBody>
      </p:sp>
      <p:sp>
        <p:nvSpPr>
          <p:cNvPr id="256" name="Google Shape;256;p39"/>
          <p:cNvSpPr txBox="1"/>
          <p:nvPr/>
        </p:nvSpPr>
        <p:spPr>
          <a:xfrm>
            <a:off x="7609099" y="4940052"/>
            <a:ext cx="489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62" name="Google Shape;262;p40"/>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3" name="Google Shape;263;p40"/>
          <p:cNvSpPr txBox="1"/>
          <p:nvPr/>
        </p:nvSpPr>
        <p:spPr>
          <a:xfrm>
            <a:off x="743984" y="1021067"/>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Sintakse</a:t>
            </a:r>
            <a:endParaRPr b="0" i="0" sz="1400" u="none" cap="none" strike="noStrike">
              <a:solidFill>
                <a:srgbClr val="000000"/>
              </a:solidFill>
              <a:latin typeface="Arial"/>
              <a:ea typeface="Arial"/>
              <a:cs typeface="Arial"/>
              <a:sym typeface="Arial"/>
            </a:endParaRPr>
          </a:p>
        </p:txBody>
      </p:sp>
      <p:sp>
        <p:nvSpPr>
          <p:cNvPr id="264" name="Google Shape;264;p40"/>
          <p:cNvSpPr txBox="1"/>
          <p:nvPr/>
        </p:nvSpPr>
        <p:spPr>
          <a:xfrm>
            <a:off x="743975" y="2202300"/>
            <a:ext cx="9370800" cy="103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Programmēšanas pasaulē ļoti bieži tiek izmantots vārds </a:t>
            </a:r>
            <a:r>
              <a:rPr b="1" i="0" lang="en-US" sz="1200" u="none" cap="none" strike="noStrike">
                <a:solidFill>
                  <a:schemeClr val="dk1"/>
                </a:solidFill>
                <a:latin typeface="Montserrat"/>
                <a:ea typeface="Montserrat"/>
                <a:cs typeface="Montserrat"/>
                <a:sym typeface="Montserrat"/>
              </a:rPr>
              <a:t>sintakse</a:t>
            </a:r>
            <a:r>
              <a:rPr b="0" i="0" lang="en-US" sz="1200" u="none" cap="none" strike="noStrike">
                <a:solidFill>
                  <a:schemeClr val="dk1"/>
                </a:solidFill>
                <a:latin typeface="Montserrat"/>
                <a:ea typeface="Montserrat"/>
                <a:cs typeface="Montserrat"/>
                <a:sym typeface="Montserrat"/>
              </a:rPr>
              <a:t> (</a:t>
            </a:r>
            <a:r>
              <a:rPr b="0" i="1" lang="en-US" sz="1200" u="none" cap="none" strike="noStrike">
                <a:solidFill>
                  <a:schemeClr val="dk1"/>
                </a:solidFill>
                <a:latin typeface="Montserrat"/>
                <a:ea typeface="Montserrat"/>
                <a:cs typeface="Montserrat"/>
                <a:sym typeface="Montserrat"/>
              </a:rPr>
              <a:t>syntax</a:t>
            </a:r>
            <a:r>
              <a:rPr b="0" i="0" lang="en-US" sz="1200" u="none" cap="none" strike="noStrike">
                <a:solidFill>
                  <a:schemeClr val="dk1"/>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Izcelsme šim vārdam ir no valodniecības, kur ar to saprot vārdu savienojumu un teikumu gramatisko struktūru pētīšanu.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Programmēšanas valodas izmanto šo vārdu lai paskaidrotu dažādos formātus un programmēšanas “gramatiku” kā mēs rakstām kodu dažādās programmēšanas valodās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pic>
        <p:nvPicPr>
          <p:cNvPr id="265" name="Google Shape;265;p40"/>
          <p:cNvPicPr preferRelativeResize="0"/>
          <p:nvPr/>
        </p:nvPicPr>
        <p:blipFill rotWithShape="1">
          <a:blip r:embed="rId4">
            <a:alphaModFix/>
          </a:blip>
          <a:srcRect b="0" l="0" r="0" t="0"/>
          <a:stretch/>
        </p:blipFill>
        <p:spPr>
          <a:xfrm>
            <a:off x="6586602" y="3633300"/>
            <a:ext cx="1986751" cy="2319325"/>
          </a:xfrm>
          <a:prstGeom prst="rect">
            <a:avLst/>
          </a:prstGeom>
          <a:noFill/>
          <a:ln cap="flat" cmpd="sng" w="9525">
            <a:solidFill>
              <a:srgbClr val="297DC1"/>
            </a:solidFill>
            <a:prstDash val="solid"/>
            <a:round/>
            <a:headEnd len="sm" w="sm" type="none"/>
            <a:tailEnd len="sm" w="sm" type="none"/>
          </a:ln>
        </p:spPr>
      </p:pic>
      <p:pic>
        <p:nvPicPr>
          <p:cNvPr id="266" name="Google Shape;266;p40"/>
          <p:cNvPicPr preferRelativeResize="0"/>
          <p:nvPr/>
        </p:nvPicPr>
        <p:blipFill rotWithShape="1">
          <a:blip r:embed="rId5">
            <a:alphaModFix/>
          </a:blip>
          <a:srcRect b="0" l="0" r="0" t="0"/>
          <a:stretch/>
        </p:blipFill>
        <p:spPr>
          <a:xfrm>
            <a:off x="8780138" y="3633311"/>
            <a:ext cx="2479349" cy="724528"/>
          </a:xfrm>
          <a:prstGeom prst="rect">
            <a:avLst/>
          </a:prstGeom>
          <a:noFill/>
          <a:ln cap="flat" cmpd="sng" w="9525">
            <a:solidFill>
              <a:srgbClr val="297DC1"/>
            </a:solidFill>
            <a:prstDash val="solid"/>
            <a:round/>
            <a:headEnd len="sm" w="sm" type="none"/>
            <a:tailEnd len="sm" w="sm" type="none"/>
          </a:ln>
        </p:spPr>
      </p:pic>
      <p:pic>
        <p:nvPicPr>
          <p:cNvPr id="267" name="Google Shape;267;p40"/>
          <p:cNvPicPr preferRelativeResize="0"/>
          <p:nvPr/>
        </p:nvPicPr>
        <p:blipFill rotWithShape="1">
          <a:blip r:embed="rId6">
            <a:alphaModFix/>
          </a:blip>
          <a:srcRect b="0" l="0" r="0" t="0"/>
          <a:stretch/>
        </p:blipFill>
        <p:spPr>
          <a:xfrm>
            <a:off x="932512" y="3633301"/>
            <a:ext cx="5447328" cy="2319324"/>
          </a:xfrm>
          <a:prstGeom prst="rect">
            <a:avLst/>
          </a:prstGeom>
          <a:noFill/>
          <a:ln cap="flat" cmpd="sng" w="9525">
            <a:solidFill>
              <a:srgbClr val="297DC1"/>
            </a:solidFill>
            <a:prstDash val="solid"/>
            <a:round/>
            <a:headEnd len="sm" w="sm" type="none"/>
            <a:tailEnd len="sm" w="sm" type="none"/>
          </a:ln>
        </p:spPr>
      </p:pic>
      <p:sp>
        <p:nvSpPr>
          <p:cNvPr id="268" name="Google Shape;268;p40"/>
          <p:cNvSpPr txBox="1"/>
          <p:nvPr/>
        </p:nvSpPr>
        <p:spPr>
          <a:xfrm>
            <a:off x="3144919" y="3234901"/>
            <a:ext cx="644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HTML</a:t>
            </a:r>
            <a:endParaRPr b="0" i="0" sz="1400" u="none" cap="none" strike="noStrike">
              <a:solidFill>
                <a:srgbClr val="000000"/>
              </a:solidFill>
              <a:latin typeface="Arial"/>
              <a:ea typeface="Arial"/>
              <a:cs typeface="Arial"/>
              <a:sym typeface="Arial"/>
            </a:endParaRPr>
          </a:p>
        </p:txBody>
      </p:sp>
      <p:sp>
        <p:nvSpPr>
          <p:cNvPr id="269" name="Google Shape;269;p40"/>
          <p:cNvSpPr txBox="1"/>
          <p:nvPr/>
        </p:nvSpPr>
        <p:spPr>
          <a:xfrm>
            <a:off x="7354343" y="3234901"/>
            <a:ext cx="4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CSS</a:t>
            </a:r>
            <a:endParaRPr b="0" i="0" sz="1400" u="none" cap="none" strike="noStrike">
              <a:solidFill>
                <a:srgbClr val="000000"/>
              </a:solidFill>
              <a:latin typeface="Arial"/>
              <a:ea typeface="Arial"/>
              <a:cs typeface="Arial"/>
              <a:sym typeface="Arial"/>
            </a:endParaRPr>
          </a:p>
        </p:txBody>
      </p:sp>
      <p:sp>
        <p:nvSpPr>
          <p:cNvPr id="270" name="Google Shape;270;p40"/>
          <p:cNvSpPr txBox="1"/>
          <p:nvPr/>
        </p:nvSpPr>
        <p:spPr>
          <a:xfrm>
            <a:off x="10114717" y="3234901"/>
            <a:ext cx="365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JS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74" name="Shape 274"/>
        <p:cNvGrpSpPr/>
        <p:nvPr/>
      </p:nvGrpSpPr>
      <p:grpSpPr>
        <a:xfrm>
          <a:off x="0" y="0"/>
          <a:ext cx="0" cy="0"/>
          <a:chOff x="0" y="0"/>
          <a:chExt cx="0" cy="0"/>
        </a:xfrm>
      </p:grpSpPr>
      <p:sp>
        <p:nvSpPr>
          <p:cNvPr id="275" name="Google Shape;275;g120d0ae57a2_0_55"/>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76" name="Google Shape;276;g120d0ae57a2_0_55"/>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7" name="Google Shape;277;g120d0ae57a2_0_55"/>
          <p:cNvSpPr txBox="1"/>
          <p:nvPr/>
        </p:nvSpPr>
        <p:spPr>
          <a:xfrm>
            <a:off x="6574452" y="3229650"/>
            <a:ext cx="4640100" cy="72720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Nepieciešamās programmas</a:t>
            </a:r>
            <a:endParaRPr b="0" i="0" sz="1400" u="none" cap="none" strike="noStrike">
              <a:solidFill>
                <a:srgbClr val="297DC1"/>
              </a:solidFill>
              <a:latin typeface="Arial"/>
              <a:ea typeface="Arial"/>
              <a:cs typeface="Arial"/>
              <a:sym typeface="Arial"/>
            </a:endParaRPr>
          </a:p>
        </p:txBody>
      </p:sp>
      <p:pic>
        <p:nvPicPr>
          <p:cNvPr id="278" name="Google Shape;278;g120d0ae57a2_0_55"/>
          <p:cNvPicPr preferRelativeResize="0"/>
          <p:nvPr/>
        </p:nvPicPr>
        <p:blipFill rotWithShape="1">
          <a:blip r:embed="rId5">
            <a:alphaModFix/>
          </a:blip>
          <a:srcRect b="0" l="0" r="0" t="0"/>
          <a:stretch/>
        </p:blipFill>
        <p:spPr>
          <a:xfrm>
            <a:off x="1328000" y="2585138"/>
            <a:ext cx="2016225" cy="2016225"/>
          </a:xfrm>
          <a:prstGeom prst="rect">
            <a:avLst/>
          </a:prstGeom>
          <a:noFill/>
          <a:ln>
            <a:noFill/>
          </a:ln>
        </p:spPr>
      </p:pic>
      <p:pic>
        <p:nvPicPr>
          <p:cNvPr id="279" name="Google Shape;279;g120d0ae57a2_0_55"/>
          <p:cNvPicPr preferRelativeResize="0"/>
          <p:nvPr/>
        </p:nvPicPr>
        <p:blipFill rotWithShape="1">
          <a:blip r:embed="rId6">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85" name="Google Shape;285;p41"/>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6" name="Google Shape;286;p41"/>
          <p:cNvSpPr txBox="1"/>
          <p:nvPr/>
        </p:nvSpPr>
        <p:spPr>
          <a:xfrm>
            <a:off x="743976" y="1070415"/>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Nepieciešamās programmas</a:t>
            </a:r>
            <a:endParaRPr b="0" i="0" sz="1400" u="none" cap="none" strike="noStrike">
              <a:solidFill>
                <a:srgbClr val="000000"/>
              </a:solidFill>
              <a:latin typeface="Arial"/>
              <a:ea typeface="Arial"/>
              <a:cs typeface="Arial"/>
              <a:sym typeface="Arial"/>
            </a:endParaRPr>
          </a:p>
        </p:txBody>
      </p:sp>
      <p:sp>
        <p:nvSpPr>
          <p:cNvPr id="287" name="Google Shape;287;p41"/>
          <p:cNvSpPr txBox="1"/>
          <p:nvPr/>
        </p:nvSpPr>
        <p:spPr>
          <a:xfrm>
            <a:off x="743975" y="2212873"/>
            <a:ext cx="4869300" cy="10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34343"/>
                </a:solidFill>
                <a:latin typeface="Montserrat SemiBold"/>
                <a:ea typeface="Montserrat SemiBold"/>
                <a:cs typeface="Montserrat SemiBold"/>
                <a:sym typeface="Montserrat SemiBold"/>
              </a:rPr>
              <a:t>Koda redaktors:</a:t>
            </a:r>
            <a:br>
              <a:rPr b="1" i="0" lang="en-US" sz="1600" u="none" cap="none" strike="noStrike">
                <a:solidFill>
                  <a:srgbClr val="434343"/>
                </a:solidFill>
                <a:latin typeface="Montserrat"/>
                <a:ea typeface="Montserrat"/>
                <a:cs typeface="Montserrat"/>
                <a:sym typeface="Montserrat"/>
              </a:rPr>
            </a:br>
            <a:br>
              <a:rPr b="1" i="0" lang="en-US" sz="1600" u="none" cap="none" strike="noStrike">
                <a:solidFill>
                  <a:srgbClr val="434343"/>
                </a:solidFill>
                <a:latin typeface="Montserrat"/>
                <a:ea typeface="Montserrat"/>
                <a:cs typeface="Montserrat"/>
                <a:sym typeface="Montserrat"/>
              </a:rPr>
            </a:br>
            <a:r>
              <a:rPr b="1" i="0" lang="en-US" sz="1200" u="none" cap="none" strike="noStrike">
                <a:solidFill>
                  <a:schemeClr val="dk1"/>
                </a:solidFill>
                <a:highlight>
                  <a:schemeClr val="lt1"/>
                </a:highlight>
                <a:latin typeface="Montserrat"/>
                <a:ea typeface="Montserrat"/>
                <a:cs typeface="Montserrat"/>
                <a:sym typeface="Montserrat"/>
              </a:rPr>
              <a:t>Visual Studio Code</a:t>
            </a:r>
            <a:r>
              <a:rPr b="0" i="0" lang="en-US" sz="1200" u="none" cap="none" strike="noStrike">
                <a:solidFill>
                  <a:schemeClr val="dk1"/>
                </a:solidFill>
                <a:highlight>
                  <a:schemeClr val="lt1"/>
                </a:highlight>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 </a:t>
            </a:r>
            <a:r>
              <a:rPr b="0" i="0" lang="en-US" sz="1200" u="sng" cap="none" strike="noStrike">
                <a:solidFill>
                  <a:schemeClr val="dk1"/>
                </a:solidFill>
                <a:latin typeface="Montserrat"/>
                <a:ea typeface="Montserrat"/>
                <a:cs typeface="Montserrat"/>
                <a:sym typeface="Montserrat"/>
                <a:hlinkClick r:id="rId3">
                  <a:extLst>
                    <a:ext uri="{A12FA001-AC4F-418D-AE19-62706E023703}">
                      <ahyp:hlinkClr val="tx"/>
                    </a:ext>
                  </a:extLst>
                </a:hlinkClick>
              </a:rPr>
              <a:t>https://code.visualstudio.com</a:t>
            </a:r>
            <a:r>
              <a:rPr b="0" i="0" lang="en-US" sz="1200" u="sng" cap="none" strike="noStrike">
                <a:solidFill>
                  <a:schemeClr val="dk1"/>
                </a:solidFill>
                <a:latin typeface="Montserrat"/>
                <a:ea typeface="Montserrat"/>
                <a:cs typeface="Montserrat"/>
                <a:sym typeface="Montserrat"/>
              </a:rPr>
              <a:t>/download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200"/>
              <a:buFont typeface="Arial"/>
              <a:buNone/>
            </a:pPr>
            <a:r>
              <a:t/>
            </a:r>
            <a:endParaRPr b="0" i="0" sz="12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sp>
        <p:nvSpPr>
          <p:cNvPr id="288" name="Google Shape;288;p41"/>
          <p:cNvSpPr txBox="1"/>
          <p:nvPr/>
        </p:nvSpPr>
        <p:spPr>
          <a:xfrm>
            <a:off x="6954275" y="2212875"/>
            <a:ext cx="3157800" cy="10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600"/>
              </a:spcBef>
              <a:spcAft>
                <a:spcPts val="0"/>
              </a:spcAft>
              <a:buClr>
                <a:srgbClr val="000000"/>
              </a:buClr>
              <a:buSzPts val="1600"/>
              <a:buFont typeface="Arial"/>
              <a:buNone/>
            </a:pPr>
            <a:r>
              <a:rPr b="0" i="0" lang="en-US" sz="1600" u="none" cap="none" strike="noStrike">
                <a:solidFill>
                  <a:srgbClr val="434343"/>
                </a:solidFill>
                <a:latin typeface="Montserrat SemiBold"/>
                <a:ea typeface="Montserrat SemiBold"/>
                <a:cs typeface="Montserrat SemiBold"/>
                <a:sym typeface="Montserrat SemiBold"/>
              </a:rPr>
              <a:t>Versionēšanas rīks:</a:t>
            </a:r>
            <a:br>
              <a:rPr b="1" i="0" lang="en-US" sz="1600" u="none" cap="none" strike="noStrike">
                <a:solidFill>
                  <a:srgbClr val="434343"/>
                </a:solidFill>
                <a:latin typeface="Montserrat"/>
                <a:ea typeface="Montserrat"/>
                <a:cs typeface="Montserrat"/>
                <a:sym typeface="Montserrat"/>
              </a:rPr>
            </a:br>
            <a:br>
              <a:rPr b="1" i="0" lang="en-US" sz="1600" u="none" cap="none" strike="noStrike">
                <a:solidFill>
                  <a:srgbClr val="434343"/>
                </a:solidFill>
                <a:latin typeface="Montserrat"/>
                <a:ea typeface="Montserrat"/>
                <a:cs typeface="Montserrat"/>
                <a:sym typeface="Montserrat"/>
              </a:rPr>
            </a:br>
            <a:r>
              <a:rPr b="1" i="0" lang="en-US" sz="1200" u="none" cap="none" strike="noStrike">
                <a:solidFill>
                  <a:schemeClr val="dk1"/>
                </a:solidFill>
                <a:highlight>
                  <a:schemeClr val="lt1"/>
                </a:highlight>
                <a:latin typeface="Montserrat"/>
                <a:ea typeface="Montserrat"/>
                <a:cs typeface="Montserrat"/>
                <a:sym typeface="Montserrat"/>
              </a:rPr>
              <a:t>GIT</a:t>
            </a:r>
            <a:r>
              <a:rPr b="0" i="0" lang="en-US" sz="1200" u="none" cap="none" strike="noStrike">
                <a:solidFill>
                  <a:schemeClr val="dk1"/>
                </a:solidFill>
                <a:highlight>
                  <a:schemeClr val="lt1"/>
                </a:highlight>
                <a:latin typeface="Montserrat"/>
                <a:ea typeface="Montserrat"/>
                <a:cs typeface="Montserrat"/>
                <a:sym typeface="Montserrat"/>
              </a:rPr>
              <a:t> - </a:t>
            </a:r>
            <a:r>
              <a:rPr b="0" i="0" lang="en-US" sz="12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https://git-scm.com/downloads</a:t>
            </a:r>
            <a:endParaRPr b="1" i="0"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200"/>
              <a:buFont typeface="Arial"/>
              <a:buNone/>
            </a:pPr>
            <a:r>
              <a:t/>
            </a:r>
            <a:endParaRPr b="0" i="0" sz="1200" u="sng" cap="none" strike="noStrike">
              <a:solidFill>
                <a:schemeClr val="dk1"/>
              </a:solidFill>
              <a:latin typeface="Montserrat"/>
              <a:ea typeface="Montserrat"/>
              <a:cs typeface="Montserrat"/>
              <a:sym typeface="Montserrat"/>
              <a:hlinkClick r:id="rId6">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pic>
        <p:nvPicPr>
          <p:cNvPr id="289" name="Google Shape;289;p41"/>
          <p:cNvPicPr preferRelativeResize="0"/>
          <p:nvPr/>
        </p:nvPicPr>
        <p:blipFill rotWithShape="1">
          <a:blip r:embed="rId7">
            <a:alphaModFix/>
          </a:blip>
          <a:srcRect b="0" l="0" r="0" t="0"/>
          <a:stretch/>
        </p:blipFill>
        <p:spPr>
          <a:xfrm>
            <a:off x="6626063" y="3563175"/>
            <a:ext cx="3426174" cy="1798749"/>
          </a:xfrm>
          <a:prstGeom prst="rect">
            <a:avLst/>
          </a:prstGeom>
          <a:noFill/>
          <a:ln>
            <a:noFill/>
          </a:ln>
        </p:spPr>
      </p:pic>
      <p:pic>
        <p:nvPicPr>
          <p:cNvPr id="290" name="Google Shape;290;p41"/>
          <p:cNvPicPr preferRelativeResize="0"/>
          <p:nvPr/>
        </p:nvPicPr>
        <p:blipFill rotWithShape="1">
          <a:blip r:embed="rId8">
            <a:alphaModFix/>
          </a:blip>
          <a:srcRect b="0" l="0" r="0" t="0"/>
          <a:stretch/>
        </p:blipFill>
        <p:spPr>
          <a:xfrm>
            <a:off x="1647575" y="3910751"/>
            <a:ext cx="2912450" cy="1223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50"/>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96" name="Google Shape;296;p50"/>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97" name="Google Shape;297;p50"/>
          <p:cNvSpPr txBox="1"/>
          <p:nvPr/>
        </p:nvSpPr>
        <p:spPr>
          <a:xfrm>
            <a:off x="743976" y="1079990"/>
            <a:ext cx="66567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Visual Studio Code uzstādīšana </a:t>
            </a:r>
            <a:endParaRPr b="0" i="0" sz="1400" u="none" cap="none" strike="noStrike">
              <a:solidFill>
                <a:srgbClr val="000000"/>
              </a:solidFill>
              <a:latin typeface="Arial"/>
              <a:ea typeface="Arial"/>
              <a:cs typeface="Arial"/>
              <a:sym typeface="Arial"/>
            </a:endParaRPr>
          </a:p>
        </p:txBody>
      </p:sp>
      <p:sp>
        <p:nvSpPr>
          <p:cNvPr id="298" name="Google Shape;298;p50"/>
          <p:cNvSpPr txBox="1"/>
          <p:nvPr/>
        </p:nvSpPr>
        <p:spPr>
          <a:xfrm>
            <a:off x="743968" y="2212875"/>
            <a:ext cx="10170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Koda rediģēšanai un pārlūkošanai izmantosim bezmaksas Microsoft izstrādāto programmu.</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AutoNum type="arabicPeriod"/>
            </a:pPr>
            <a:r>
              <a:rPr b="0" i="0" lang="en-US" sz="1200" u="none" cap="none" strike="noStrike">
                <a:solidFill>
                  <a:schemeClr val="dk1"/>
                </a:solidFill>
                <a:latin typeface="Montserrat"/>
                <a:ea typeface="Montserrat"/>
                <a:cs typeface="Montserrat"/>
                <a:sym typeface="Montserrat"/>
              </a:rPr>
              <a:t>Pārlūkprogrammā adreses laukā ievadām </a:t>
            </a:r>
            <a:r>
              <a:rPr b="0" i="0" lang="en-US" sz="12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rPr>
              <a:t>https://code.visualstudio.com</a:t>
            </a:r>
            <a:r>
              <a:rPr b="0" i="0" lang="en-US" sz="1200" u="sng" cap="none" strike="noStrike">
                <a:solidFill>
                  <a:schemeClr val="dk1"/>
                </a:solidFill>
                <a:latin typeface="Montserrat"/>
                <a:ea typeface="Montserrat"/>
                <a:cs typeface="Montserrat"/>
                <a:sym typeface="Montserrat"/>
              </a:rPr>
              <a:t>/download</a:t>
            </a:r>
            <a:endParaRPr b="0" i="0" sz="1400" u="sng" cap="none" strike="noStrike">
              <a:solidFill>
                <a:srgbClr val="000000"/>
              </a:solidFill>
              <a:latin typeface="Arial"/>
              <a:ea typeface="Arial"/>
              <a:cs typeface="Arial"/>
              <a:sym typeface="Arial"/>
            </a:endParaRPr>
          </a:p>
        </p:txBody>
      </p:sp>
      <p:pic>
        <p:nvPicPr>
          <p:cNvPr id="299" name="Google Shape;299;p50"/>
          <p:cNvPicPr preferRelativeResize="0"/>
          <p:nvPr/>
        </p:nvPicPr>
        <p:blipFill rotWithShape="1">
          <a:blip r:embed="rId5">
            <a:alphaModFix/>
          </a:blip>
          <a:srcRect b="38067" l="0" r="0" t="0"/>
          <a:stretch/>
        </p:blipFill>
        <p:spPr>
          <a:xfrm>
            <a:off x="985250" y="2994103"/>
            <a:ext cx="6256050" cy="1412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51"/>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05" name="Google Shape;305;p51"/>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6" name="Google Shape;306;p51"/>
          <p:cNvPicPr preferRelativeResize="0"/>
          <p:nvPr/>
        </p:nvPicPr>
        <p:blipFill rotWithShape="1">
          <a:blip r:embed="rId4">
            <a:alphaModFix/>
          </a:blip>
          <a:srcRect b="0" l="0" r="0" t="0"/>
          <a:stretch/>
        </p:blipFill>
        <p:spPr>
          <a:xfrm>
            <a:off x="1766925" y="1657488"/>
            <a:ext cx="7788926" cy="4551125"/>
          </a:xfrm>
          <a:prstGeom prst="rect">
            <a:avLst/>
          </a:prstGeom>
          <a:noFill/>
          <a:ln>
            <a:noFill/>
          </a:ln>
        </p:spPr>
      </p:pic>
      <p:sp>
        <p:nvSpPr>
          <p:cNvPr id="307" name="Google Shape;307;p51"/>
          <p:cNvSpPr txBox="1"/>
          <p:nvPr/>
        </p:nvSpPr>
        <p:spPr>
          <a:xfrm>
            <a:off x="1766925" y="1154563"/>
            <a:ext cx="595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2. Spiežam uz attēlā norādīto pogu, lai uzsāktu programmas lejupielādi.</a:t>
            </a:r>
            <a:endParaRPr sz="1200">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54"/>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13" name="Google Shape;313;p54"/>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4" name="Google Shape;314;p54"/>
          <p:cNvPicPr preferRelativeResize="0"/>
          <p:nvPr/>
        </p:nvPicPr>
        <p:blipFill rotWithShape="1">
          <a:blip r:embed="rId4">
            <a:alphaModFix/>
          </a:blip>
          <a:srcRect b="0" l="0" r="0" t="0"/>
          <a:stretch/>
        </p:blipFill>
        <p:spPr>
          <a:xfrm>
            <a:off x="517525" y="2684350"/>
            <a:ext cx="3505213" cy="2737500"/>
          </a:xfrm>
          <a:prstGeom prst="rect">
            <a:avLst/>
          </a:prstGeom>
          <a:noFill/>
          <a:ln>
            <a:noFill/>
          </a:ln>
        </p:spPr>
      </p:pic>
      <p:pic>
        <p:nvPicPr>
          <p:cNvPr id="315" name="Google Shape;315;p54"/>
          <p:cNvPicPr preferRelativeResize="0"/>
          <p:nvPr/>
        </p:nvPicPr>
        <p:blipFill rotWithShape="1">
          <a:blip r:embed="rId5">
            <a:alphaModFix/>
          </a:blip>
          <a:srcRect b="0" l="0" r="0" t="0"/>
          <a:stretch/>
        </p:blipFill>
        <p:spPr>
          <a:xfrm>
            <a:off x="4343388" y="2679112"/>
            <a:ext cx="3505224" cy="2724974"/>
          </a:xfrm>
          <a:prstGeom prst="rect">
            <a:avLst/>
          </a:prstGeom>
          <a:noFill/>
          <a:ln>
            <a:noFill/>
          </a:ln>
        </p:spPr>
      </p:pic>
      <p:pic>
        <p:nvPicPr>
          <p:cNvPr id="316" name="Google Shape;316;p54"/>
          <p:cNvPicPr preferRelativeResize="0"/>
          <p:nvPr/>
        </p:nvPicPr>
        <p:blipFill rotWithShape="1">
          <a:blip r:embed="rId6">
            <a:alphaModFix/>
          </a:blip>
          <a:srcRect b="0" l="0" r="0" t="0"/>
          <a:stretch/>
        </p:blipFill>
        <p:spPr>
          <a:xfrm>
            <a:off x="8169250" y="2684350"/>
            <a:ext cx="3505225" cy="2714489"/>
          </a:xfrm>
          <a:prstGeom prst="rect">
            <a:avLst/>
          </a:prstGeom>
          <a:noFill/>
          <a:ln>
            <a:noFill/>
          </a:ln>
        </p:spPr>
      </p:pic>
      <p:sp>
        <p:nvSpPr>
          <p:cNvPr id="317" name="Google Shape;317;p54"/>
          <p:cNvSpPr txBox="1"/>
          <p:nvPr/>
        </p:nvSpPr>
        <p:spPr>
          <a:xfrm>
            <a:off x="517525" y="1649088"/>
            <a:ext cx="321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4. Atzīmējam lauku “I accept the agreement” un spiežam Next pogu</a:t>
            </a:r>
            <a:endParaRPr sz="1200">
              <a:solidFill>
                <a:schemeClr val="dk1"/>
              </a:solidFill>
              <a:latin typeface="Montserrat"/>
              <a:ea typeface="Montserrat"/>
              <a:cs typeface="Montserrat"/>
              <a:sym typeface="Montserrat"/>
            </a:endParaRPr>
          </a:p>
        </p:txBody>
      </p:sp>
      <p:sp>
        <p:nvSpPr>
          <p:cNvPr id="318" name="Google Shape;318;p54"/>
          <p:cNvSpPr txBox="1"/>
          <p:nvPr/>
        </p:nvSpPr>
        <p:spPr>
          <a:xfrm>
            <a:off x="4343388" y="1649088"/>
            <a:ext cx="32163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5. Tā kā mums der noklusētie uzstādījumi (default settings), turpmākajos logos spiežam tikai Next pogu</a:t>
            </a:r>
            <a:endParaRPr sz="1200">
              <a:solidFill>
                <a:schemeClr val="dk1"/>
              </a:solidFill>
              <a:latin typeface="Montserrat"/>
              <a:ea typeface="Montserrat"/>
              <a:cs typeface="Montserrat"/>
              <a:sym typeface="Montserrat"/>
            </a:endParaRPr>
          </a:p>
        </p:txBody>
      </p:sp>
      <p:sp>
        <p:nvSpPr>
          <p:cNvPr id="319" name="Google Shape;319;p54"/>
          <p:cNvSpPr txBox="1"/>
          <p:nvPr/>
        </p:nvSpPr>
        <p:spPr>
          <a:xfrm>
            <a:off x="8119400" y="1649088"/>
            <a:ext cx="321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6. Programmas uzstādīšana, spiežam pogu Finish</a:t>
            </a:r>
            <a:endParaRPr sz="12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g1209763e8b2_0_5"/>
          <p:cNvSpPr txBox="1"/>
          <p:nvPr>
            <p:ph idx="11" type="ftr"/>
          </p:nvPr>
        </p:nvSpPr>
        <p:spPr>
          <a:xfrm>
            <a:off x="7612540"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25" name="Google Shape;325;g1209763e8b2_0_5"/>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6" name="Google Shape;326;g1209763e8b2_0_5"/>
          <p:cNvSpPr txBox="1"/>
          <p:nvPr/>
        </p:nvSpPr>
        <p:spPr>
          <a:xfrm>
            <a:off x="799701" y="741390"/>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GIT uzstādīšana</a:t>
            </a:r>
            <a:endParaRPr b="0" i="0" sz="1400" u="none" cap="none" strike="noStrike">
              <a:solidFill>
                <a:srgbClr val="000000"/>
              </a:solidFill>
              <a:latin typeface="Arial"/>
              <a:ea typeface="Arial"/>
              <a:cs typeface="Arial"/>
              <a:sym typeface="Arial"/>
            </a:endParaRPr>
          </a:p>
        </p:txBody>
      </p:sp>
      <p:sp>
        <p:nvSpPr>
          <p:cNvPr id="327" name="Google Shape;327;g1209763e8b2_0_5"/>
          <p:cNvSpPr txBox="1"/>
          <p:nvPr/>
        </p:nvSpPr>
        <p:spPr>
          <a:xfrm>
            <a:off x="799700" y="1881600"/>
            <a:ext cx="8392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Lai sekotu izmaiņām mājaslapas koda failos un darbotos ar versionēšanu, nepieciešams rīks GIT.</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1.  </a:t>
            </a:r>
            <a:r>
              <a:rPr lang="en-US" sz="1200">
                <a:solidFill>
                  <a:schemeClr val="dk1"/>
                </a:solidFill>
                <a:latin typeface="Montserrat"/>
                <a:ea typeface="Montserrat"/>
                <a:cs typeface="Montserrat"/>
                <a:sym typeface="Montserrat"/>
              </a:rPr>
              <a:t>Pārlūkprogrammas adreses laukā ievadam https://git-scm.com/downloads</a:t>
            </a:r>
            <a:endParaRPr sz="1200">
              <a:solidFill>
                <a:schemeClr val="dk1"/>
              </a:solidFill>
              <a:latin typeface="Montserrat"/>
              <a:ea typeface="Montserrat"/>
              <a:cs typeface="Montserrat"/>
              <a:sym typeface="Montserrat"/>
            </a:endParaRPr>
          </a:p>
        </p:txBody>
      </p:sp>
      <p:pic>
        <p:nvPicPr>
          <p:cNvPr id="328" name="Google Shape;328;g1209763e8b2_0_5"/>
          <p:cNvPicPr preferRelativeResize="0"/>
          <p:nvPr/>
        </p:nvPicPr>
        <p:blipFill rotWithShape="1">
          <a:blip r:embed="rId4">
            <a:alphaModFix/>
          </a:blip>
          <a:srcRect b="34340" l="0" r="0" t="0"/>
          <a:stretch/>
        </p:blipFill>
        <p:spPr>
          <a:xfrm>
            <a:off x="899400" y="2760288"/>
            <a:ext cx="5822925" cy="1337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g1209763e8b2_0_39"/>
          <p:cNvSpPr txBox="1"/>
          <p:nvPr>
            <p:ph idx="11" type="ftr"/>
          </p:nvPr>
        </p:nvSpPr>
        <p:spPr>
          <a:xfrm>
            <a:off x="7612540"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34" name="Google Shape;334;g1209763e8b2_0_39"/>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35" name="Google Shape;335;g1209763e8b2_0_39"/>
          <p:cNvPicPr preferRelativeResize="0"/>
          <p:nvPr/>
        </p:nvPicPr>
        <p:blipFill rotWithShape="1">
          <a:blip r:embed="rId4">
            <a:alphaModFix/>
          </a:blip>
          <a:srcRect b="0" l="0" r="0" t="0"/>
          <a:stretch/>
        </p:blipFill>
        <p:spPr>
          <a:xfrm>
            <a:off x="702725" y="2004488"/>
            <a:ext cx="7573599" cy="4322474"/>
          </a:xfrm>
          <a:prstGeom prst="rect">
            <a:avLst/>
          </a:prstGeom>
          <a:noFill/>
          <a:ln>
            <a:noFill/>
          </a:ln>
        </p:spPr>
      </p:pic>
      <p:sp>
        <p:nvSpPr>
          <p:cNvPr id="336" name="Google Shape;336;g1209763e8b2_0_39"/>
          <p:cNvSpPr txBox="1"/>
          <p:nvPr/>
        </p:nvSpPr>
        <p:spPr>
          <a:xfrm>
            <a:off x="702725" y="1546875"/>
            <a:ext cx="607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2. Spiežam uz attēlā norādīto pogu, lai uzsāktu programmas lejupielādi</a:t>
            </a:r>
            <a:endParaRPr sz="1200">
              <a:solidFill>
                <a:schemeClr val="dk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g1209763e8b2_0_68"/>
          <p:cNvSpPr txBox="1"/>
          <p:nvPr>
            <p:ph idx="11" type="ftr"/>
          </p:nvPr>
        </p:nvSpPr>
        <p:spPr>
          <a:xfrm>
            <a:off x="7612540"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42" name="Google Shape;342;g1209763e8b2_0_68"/>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43" name="Google Shape;343;g1209763e8b2_0_68"/>
          <p:cNvPicPr preferRelativeResize="0"/>
          <p:nvPr/>
        </p:nvPicPr>
        <p:blipFill rotWithShape="1">
          <a:blip r:embed="rId4">
            <a:alphaModFix/>
          </a:blip>
          <a:srcRect b="0" l="0" r="0" t="0"/>
          <a:stretch/>
        </p:blipFill>
        <p:spPr>
          <a:xfrm>
            <a:off x="477175" y="1790110"/>
            <a:ext cx="2725899" cy="2165140"/>
          </a:xfrm>
          <a:prstGeom prst="rect">
            <a:avLst/>
          </a:prstGeom>
          <a:noFill/>
          <a:ln>
            <a:noFill/>
          </a:ln>
        </p:spPr>
      </p:pic>
      <p:pic>
        <p:nvPicPr>
          <p:cNvPr id="344" name="Google Shape;344;g1209763e8b2_0_68"/>
          <p:cNvPicPr preferRelativeResize="0"/>
          <p:nvPr/>
        </p:nvPicPr>
        <p:blipFill rotWithShape="1">
          <a:blip r:embed="rId5">
            <a:alphaModFix/>
          </a:blip>
          <a:srcRect b="0" l="0" r="0" t="0"/>
          <a:stretch/>
        </p:blipFill>
        <p:spPr>
          <a:xfrm>
            <a:off x="3328175" y="1790100"/>
            <a:ext cx="2752601" cy="2165150"/>
          </a:xfrm>
          <a:prstGeom prst="rect">
            <a:avLst/>
          </a:prstGeom>
          <a:noFill/>
          <a:ln>
            <a:noFill/>
          </a:ln>
        </p:spPr>
      </p:pic>
      <p:pic>
        <p:nvPicPr>
          <p:cNvPr id="345" name="Google Shape;345;g1209763e8b2_0_68"/>
          <p:cNvPicPr preferRelativeResize="0"/>
          <p:nvPr/>
        </p:nvPicPr>
        <p:blipFill rotWithShape="1">
          <a:blip r:embed="rId6">
            <a:alphaModFix/>
          </a:blip>
          <a:srcRect b="0" l="0" r="0" t="0"/>
          <a:stretch/>
        </p:blipFill>
        <p:spPr>
          <a:xfrm>
            <a:off x="6205875" y="1794491"/>
            <a:ext cx="2752600" cy="2160759"/>
          </a:xfrm>
          <a:prstGeom prst="rect">
            <a:avLst/>
          </a:prstGeom>
          <a:noFill/>
          <a:ln>
            <a:noFill/>
          </a:ln>
        </p:spPr>
      </p:pic>
      <p:pic>
        <p:nvPicPr>
          <p:cNvPr id="346" name="Google Shape;346;g1209763e8b2_0_68"/>
          <p:cNvPicPr preferRelativeResize="0"/>
          <p:nvPr/>
        </p:nvPicPr>
        <p:blipFill rotWithShape="1">
          <a:blip r:embed="rId7">
            <a:alphaModFix/>
          </a:blip>
          <a:srcRect b="0" l="0" r="0" t="0"/>
          <a:stretch/>
        </p:blipFill>
        <p:spPr>
          <a:xfrm>
            <a:off x="477175" y="4134350"/>
            <a:ext cx="2725909" cy="2136675"/>
          </a:xfrm>
          <a:prstGeom prst="rect">
            <a:avLst/>
          </a:prstGeom>
          <a:noFill/>
          <a:ln>
            <a:noFill/>
          </a:ln>
        </p:spPr>
      </p:pic>
      <p:pic>
        <p:nvPicPr>
          <p:cNvPr id="347" name="Google Shape;347;g1209763e8b2_0_68"/>
          <p:cNvPicPr preferRelativeResize="0"/>
          <p:nvPr/>
        </p:nvPicPr>
        <p:blipFill rotWithShape="1">
          <a:blip r:embed="rId8">
            <a:alphaModFix/>
          </a:blip>
          <a:srcRect b="0" l="0" r="0" t="0"/>
          <a:stretch/>
        </p:blipFill>
        <p:spPr>
          <a:xfrm>
            <a:off x="3328175" y="4134350"/>
            <a:ext cx="2743200" cy="2136678"/>
          </a:xfrm>
          <a:prstGeom prst="rect">
            <a:avLst/>
          </a:prstGeom>
          <a:noFill/>
          <a:ln>
            <a:noFill/>
          </a:ln>
        </p:spPr>
      </p:pic>
      <p:pic>
        <p:nvPicPr>
          <p:cNvPr id="348" name="Google Shape;348;g1209763e8b2_0_68"/>
          <p:cNvPicPr preferRelativeResize="0"/>
          <p:nvPr/>
        </p:nvPicPr>
        <p:blipFill rotWithShape="1">
          <a:blip r:embed="rId9">
            <a:alphaModFix/>
          </a:blip>
          <a:srcRect b="0" l="0" r="0" t="0"/>
          <a:stretch/>
        </p:blipFill>
        <p:spPr>
          <a:xfrm>
            <a:off x="6196475" y="4144138"/>
            <a:ext cx="2725900" cy="2117090"/>
          </a:xfrm>
          <a:prstGeom prst="rect">
            <a:avLst/>
          </a:prstGeom>
          <a:noFill/>
          <a:ln>
            <a:noFill/>
          </a:ln>
        </p:spPr>
      </p:pic>
      <p:pic>
        <p:nvPicPr>
          <p:cNvPr id="349" name="Google Shape;349;g1209763e8b2_0_68"/>
          <p:cNvPicPr preferRelativeResize="0"/>
          <p:nvPr/>
        </p:nvPicPr>
        <p:blipFill rotWithShape="1">
          <a:blip r:embed="rId10">
            <a:alphaModFix/>
          </a:blip>
          <a:srcRect b="0" l="0" r="0" t="0"/>
          <a:stretch/>
        </p:blipFill>
        <p:spPr>
          <a:xfrm>
            <a:off x="9108800" y="4174548"/>
            <a:ext cx="2606000" cy="2056278"/>
          </a:xfrm>
          <a:prstGeom prst="rect">
            <a:avLst/>
          </a:prstGeom>
          <a:noFill/>
          <a:ln>
            <a:noFill/>
          </a:ln>
        </p:spPr>
      </p:pic>
      <p:sp>
        <p:nvSpPr>
          <p:cNvPr id="350" name="Google Shape;350;g1209763e8b2_0_68"/>
          <p:cNvSpPr txBox="1"/>
          <p:nvPr/>
        </p:nvSpPr>
        <p:spPr>
          <a:xfrm>
            <a:off x="477175" y="1131200"/>
            <a:ext cx="7976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3. Tā kā mums der noklusētie uzstādījumi (default settings), pilnīgi visos turpmākajos logos spiežam tikai Next pogu un neveicam izmaiņas atzīmētajos laukos.</a:t>
            </a:r>
            <a:endParaRPr sz="1200">
              <a:solidFill>
                <a:schemeClr val="dk1"/>
              </a:solidFill>
              <a:latin typeface="Montserrat"/>
              <a:ea typeface="Montserrat"/>
              <a:cs typeface="Montserrat"/>
              <a:sym typeface="Montserrat"/>
            </a:endParaRPr>
          </a:p>
        </p:txBody>
      </p:sp>
      <p:sp>
        <p:nvSpPr>
          <p:cNvPr id="351" name="Google Shape;351;g1209763e8b2_0_68"/>
          <p:cNvSpPr txBox="1"/>
          <p:nvPr/>
        </p:nvSpPr>
        <p:spPr>
          <a:xfrm>
            <a:off x="9083575" y="3368775"/>
            <a:ext cx="2606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 Programmas uzstādīšana, spiežam pogu Finish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4"/>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84" name="Google Shape;84;p4"/>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5" name="Google Shape;85;p4"/>
          <p:cNvSpPr txBox="1"/>
          <p:nvPr/>
        </p:nvSpPr>
        <p:spPr>
          <a:xfrm>
            <a:off x="743976" y="741400"/>
            <a:ext cx="21216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Frontend</a:t>
            </a:r>
            <a:endParaRPr b="0" i="0" sz="1400" u="none" cap="none" strike="noStrike">
              <a:solidFill>
                <a:srgbClr val="000000"/>
              </a:solidFill>
              <a:latin typeface="Arial"/>
              <a:ea typeface="Arial"/>
              <a:cs typeface="Arial"/>
              <a:sym typeface="Arial"/>
            </a:endParaRPr>
          </a:p>
        </p:txBody>
      </p:sp>
      <p:sp>
        <p:nvSpPr>
          <p:cNvPr id="86" name="Google Shape;86;p4"/>
          <p:cNvSpPr txBox="1"/>
          <p:nvPr/>
        </p:nvSpPr>
        <p:spPr>
          <a:xfrm>
            <a:off x="765351" y="1797758"/>
            <a:ext cx="1910700" cy="291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Kas ir frontend?</a:t>
            </a:r>
            <a:endParaRPr b="0" i="0" sz="1400" u="none" cap="none" strike="noStrike">
              <a:solidFill>
                <a:srgbClr val="000000"/>
              </a:solidFill>
              <a:latin typeface="Arial"/>
              <a:ea typeface="Arial"/>
              <a:cs typeface="Arial"/>
              <a:sym typeface="Arial"/>
            </a:endParaRPr>
          </a:p>
        </p:txBody>
      </p:sp>
      <p:sp>
        <p:nvSpPr>
          <p:cNvPr id="87" name="Google Shape;87;p4"/>
          <p:cNvSpPr txBox="1"/>
          <p:nvPr/>
        </p:nvSpPr>
        <p:spPr>
          <a:xfrm>
            <a:off x="756376" y="2180915"/>
            <a:ext cx="1842000" cy="291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Kur?</a:t>
            </a:r>
            <a:endParaRPr b="0" i="0" sz="1400" u="none" cap="none" strike="noStrike">
              <a:solidFill>
                <a:srgbClr val="000000"/>
              </a:solidFill>
              <a:latin typeface="Arial"/>
              <a:ea typeface="Arial"/>
              <a:cs typeface="Arial"/>
              <a:sym typeface="Arial"/>
            </a:endParaRPr>
          </a:p>
        </p:txBody>
      </p:sp>
      <p:sp>
        <p:nvSpPr>
          <p:cNvPr id="88" name="Google Shape;88;p4"/>
          <p:cNvSpPr txBox="1"/>
          <p:nvPr/>
        </p:nvSpPr>
        <p:spPr>
          <a:xfrm>
            <a:off x="756376" y="3107128"/>
            <a:ext cx="3308400" cy="291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Ja mājaslapa būtu restorāns:</a:t>
            </a:r>
            <a:endParaRPr b="0" i="0" sz="1400" u="none" cap="none" strike="noStrike">
              <a:solidFill>
                <a:srgbClr val="000000"/>
              </a:solidFill>
              <a:latin typeface="Arial"/>
              <a:ea typeface="Arial"/>
              <a:cs typeface="Arial"/>
              <a:sym typeface="Arial"/>
            </a:endParaRPr>
          </a:p>
        </p:txBody>
      </p:sp>
      <p:sp>
        <p:nvSpPr>
          <p:cNvPr id="89" name="Google Shape;89;p4"/>
          <p:cNvSpPr txBox="1"/>
          <p:nvPr/>
        </p:nvSpPr>
        <p:spPr>
          <a:xfrm>
            <a:off x="2921265" y="1797758"/>
            <a:ext cx="80352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Lietotāja saskarne </a:t>
            </a:r>
            <a:r>
              <a:rPr lang="en-US" sz="1200">
                <a:solidFill>
                  <a:schemeClr val="dk1"/>
                </a:solidFill>
                <a:latin typeface="Montserrat"/>
                <a:ea typeface="Montserrat"/>
                <a:cs typeface="Montserrat"/>
                <a:sym typeface="Montserrat"/>
              </a:rPr>
              <a:t>(</a:t>
            </a:r>
            <a:r>
              <a:rPr i="1" lang="en-US" sz="1200">
                <a:solidFill>
                  <a:schemeClr val="dk1"/>
                </a:solidFill>
                <a:latin typeface="Montserrat"/>
                <a:ea typeface="Montserrat"/>
                <a:cs typeface="Montserrat"/>
                <a:sym typeface="Montserrat"/>
              </a:rPr>
              <a:t>Interface</a:t>
            </a:r>
            <a:r>
              <a:rPr lang="en-US" sz="1200">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mājaslapā – jebkura poga, teksta lauks, attēls, ikona</a:t>
            </a:r>
            <a:endParaRPr b="0" i="0" sz="1400" u="none" cap="none" strike="noStrike">
              <a:solidFill>
                <a:srgbClr val="000000"/>
              </a:solidFill>
              <a:latin typeface="Arial"/>
              <a:ea typeface="Arial"/>
              <a:cs typeface="Arial"/>
              <a:sym typeface="Arial"/>
            </a:endParaRPr>
          </a:p>
        </p:txBody>
      </p:sp>
      <p:sp>
        <p:nvSpPr>
          <p:cNvPr id="90" name="Google Shape;90;p4"/>
          <p:cNvSpPr txBox="1"/>
          <p:nvPr/>
        </p:nvSpPr>
        <p:spPr>
          <a:xfrm>
            <a:off x="2921265" y="2180930"/>
            <a:ext cx="6288000" cy="29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Pārlūkprogrammās – Chrome, Firefox, Edge u.c.</a:t>
            </a:r>
            <a:endParaRPr b="0" i="0" sz="1400" u="none" cap="none" strike="noStrike">
              <a:solidFill>
                <a:srgbClr val="000000"/>
              </a:solidFill>
              <a:latin typeface="Arial"/>
              <a:ea typeface="Arial"/>
              <a:cs typeface="Arial"/>
              <a:sym typeface="Arial"/>
            </a:endParaRPr>
          </a:p>
        </p:txBody>
      </p:sp>
      <p:sp>
        <p:nvSpPr>
          <p:cNvPr id="91" name="Google Shape;91;p4"/>
          <p:cNvSpPr txBox="1"/>
          <p:nvPr/>
        </p:nvSpPr>
        <p:spPr>
          <a:xfrm>
            <a:off x="756376" y="3661021"/>
            <a:ext cx="3462000" cy="1519200"/>
          </a:xfrm>
          <a:prstGeom prst="rect">
            <a:avLst/>
          </a:prstGeom>
          <a:noFill/>
          <a:ln>
            <a:noFill/>
          </a:ln>
        </p:spPr>
        <p:txBody>
          <a:bodyPr anchorCtr="0" anchor="t" bIns="45700" lIns="91425" spcFirstLastPara="1" rIns="91425" wrap="square" tIns="45700">
            <a:noAutofit/>
          </a:bodyPr>
          <a:lstStyle/>
          <a:p>
            <a:pPr indent="-76200" lvl="0" marL="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Montserrat"/>
                <a:ea typeface="Montserrat"/>
                <a:cs typeface="Montserrat"/>
                <a:sym typeface="Montserrat"/>
              </a:rPr>
              <a:t> ēdienkarte no kuras apmeklētājs var izvēlēties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76200" lvl="0" marL="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Montserrat"/>
                <a:ea typeface="Montserrat"/>
                <a:cs typeface="Montserrat"/>
                <a:sym typeface="Montserrat"/>
              </a:rPr>
              <a:t> viesmīlis kurš pieņem pasūtījumu un nodod pavāram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76200" lvl="0" marL="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Montserrat"/>
                <a:ea typeface="Montserrat"/>
                <a:cs typeface="Montserrat"/>
                <a:sym typeface="Montserrat"/>
              </a:rPr>
              <a:t> ēdamrīki, skaisti uzklāts galds, interjers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pic>
        <p:nvPicPr>
          <p:cNvPr id="92" name="Google Shape;92;p4"/>
          <p:cNvPicPr preferRelativeResize="0"/>
          <p:nvPr/>
        </p:nvPicPr>
        <p:blipFill>
          <a:blip r:embed="rId4">
            <a:alphaModFix/>
          </a:blip>
          <a:stretch>
            <a:fillRect/>
          </a:stretch>
        </p:blipFill>
        <p:spPr>
          <a:xfrm>
            <a:off x="4831375" y="3129937"/>
            <a:ext cx="6288000" cy="21983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55" name="Shape 355"/>
        <p:cNvGrpSpPr/>
        <p:nvPr/>
      </p:nvGrpSpPr>
      <p:grpSpPr>
        <a:xfrm>
          <a:off x="0" y="0"/>
          <a:ext cx="0" cy="0"/>
          <a:chOff x="0" y="0"/>
          <a:chExt cx="0" cy="0"/>
        </a:xfrm>
      </p:grpSpPr>
      <p:sp>
        <p:nvSpPr>
          <p:cNvPr id="356" name="Google Shape;356;p42"/>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57" name="Google Shape;357;p42"/>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8" name="Google Shape;358;p42"/>
          <p:cNvSpPr txBox="1"/>
          <p:nvPr/>
        </p:nvSpPr>
        <p:spPr>
          <a:xfrm>
            <a:off x="743976" y="1070415"/>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Versiju kontroles rīks - GIT</a:t>
            </a:r>
            <a:endParaRPr b="0" i="0" sz="1400" u="none" cap="none" strike="noStrike">
              <a:solidFill>
                <a:srgbClr val="000000"/>
              </a:solidFill>
              <a:latin typeface="Arial"/>
              <a:ea typeface="Arial"/>
              <a:cs typeface="Arial"/>
              <a:sym typeface="Arial"/>
            </a:endParaRPr>
          </a:p>
        </p:txBody>
      </p:sp>
      <p:sp>
        <p:nvSpPr>
          <p:cNvPr id="359" name="Google Shape;359;p42"/>
          <p:cNvSpPr txBox="1"/>
          <p:nvPr/>
        </p:nvSpPr>
        <p:spPr>
          <a:xfrm>
            <a:off x="799700" y="2212877"/>
            <a:ext cx="6372600" cy="21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Versiju kontroles rīki</a:t>
            </a:r>
            <a:r>
              <a:rPr b="0" i="0" lang="en-US" sz="1200" u="none" cap="none" strike="noStrike">
                <a:solidFill>
                  <a:schemeClr val="dk1"/>
                </a:solidFill>
                <a:latin typeface="Montserrat"/>
                <a:ea typeface="Montserrat"/>
                <a:cs typeface="Montserrat"/>
                <a:sym typeface="Montserrat"/>
              </a:rPr>
              <a:t> ir viens no svarīgākajiem koda izstrādē.</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Ar šo rīku iespējams izsekot izmaiņām mājaslapas failos ko veic programmētāji.</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Ar versiju kontroli programmētāji var darboties vienā koda bāzē un netraucēt viens otram veikt izmaiņas failos, piem., nejauši pārrakstot viens otra kodu..</a:t>
            </a:r>
            <a:br>
              <a:rPr b="0" i="0" lang="en-US" sz="1200" u="none" cap="none" strike="noStrike">
                <a:solidFill>
                  <a:schemeClr val="dk1"/>
                </a:solidFill>
                <a:latin typeface="Montserrat"/>
                <a:ea typeface="Montserrat"/>
                <a:cs typeface="Montserrat"/>
                <a:sym typeface="Montserrat"/>
              </a:rPr>
            </a:br>
            <a:br>
              <a:rPr b="0" i="0" lang="en-US" sz="1200" u="none" cap="none" strike="noStrike">
                <a:solidFill>
                  <a:schemeClr val="dk1"/>
                </a:solidFill>
                <a:latin typeface="Montserrat"/>
                <a:ea typeface="Montserrat"/>
                <a:cs typeface="Montserrat"/>
                <a:sym typeface="Montserrat"/>
              </a:rPr>
            </a:br>
            <a:r>
              <a:rPr b="1" i="0" lang="en-US" sz="1200" u="none" cap="none" strike="noStrike">
                <a:solidFill>
                  <a:schemeClr val="dk1"/>
                </a:solidFill>
                <a:latin typeface="Montserrat"/>
                <a:ea typeface="Montserrat"/>
                <a:cs typeface="Montserrat"/>
                <a:sym typeface="Montserrat"/>
              </a:rPr>
              <a:t>GIT</a:t>
            </a:r>
            <a:r>
              <a:rPr b="0" i="0" lang="en-US" sz="1200" u="none" cap="none" strike="noStrike">
                <a:solidFill>
                  <a:schemeClr val="dk1"/>
                </a:solidFill>
                <a:latin typeface="Montserrat"/>
                <a:ea typeface="Montserrat"/>
                <a:cs typeface="Montserrat"/>
                <a:sym typeface="Montserrat"/>
              </a:rPr>
              <a:t> </a:t>
            </a:r>
            <a:r>
              <a:rPr lang="en-US" sz="1200">
                <a:solidFill>
                  <a:schemeClr val="dk1"/>
                </a:solidFill>
                <a:latin typeface="Montserrat"/>
                <a:ea typeface="Montserrat"/>
                <a:cs typeface="Montserrat"/>
                <a:sym typeface="Montserrat"/>
              </a:rPr>
              <a:t>ir visplašāk pielietotais versiju kontroles rīks.</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Šo rīku izveidoja Linus Torvalds - Linux operātājsistēmas sākotnējais izstrādātājs - ar nolūku atvieglot Linux izstrādi.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p:txBody>
      </p:sp>
      <p:pic>
        <p:nvPicPr>
          <p:cNvPr descr="Icon&#10;&#10;Description automatically generated" id="360" name="Google Shape;360;p42"/>
          <p:cNvPicPr preferRelativeResize="0"/>
          <p:nvPr/>
        </p:nvPicPr>
        <p:blipFill rotWithShape="1">
          <a:blip r:embed="rId5">
            <a:alphaModFix/>
          </a:blip>
          <a:srcRect b="0" l="0" r="0" t="0"/>
          <a:stretch/>
        </p:blipFill>
        <p:spPr>
          <a:xfrm>
            <a:off x="8188560" y="2393108"/>
            <a:ext cx="2453640" cy="10243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64" name="Shape 364"/>
        <p:cNvGrpSpPr/>
        <p:nvPr/>
      </p:nvGrpSpPr>
      <p:grpSpPr>
        <a:xfrm>
          <a:off x="0" y="0"/>
          <a:ext cx="0" cy="0"/>
          <a:chOff x="0" y="0"/>
          <a:chExt cx="0" cy="0"/>
        </a:xfrm>
      </p:grpSpPr>
      <p:sp>
        <p:nvSpPr>
          <p:cNvPr id="365" name="Google Shape;365;p46"/>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66" name="Google Shape;366;p46"/>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7" name="Google Shape;367;p46"/>
          <p:cNvSpPr txBox="1"/>
          <p:nvPr/>
        </p:nvSpPr>
        <p:spPr>
          <a:xfrm>
            <a:off x="799700" y="1829800"/>
            <a:ext cx="6447300" cy="365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Bieži programmētāji izvēlās darboties ar GIT konsoli, kurā tiek izmantotas GIT komandas. Visbiežāk pielietosiet sekojošās komandas:</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git clone</a:t>
            </a:r>
            <a:r>
              <a:rPr b="0" i="0" lang="en-US" sz="1200" u="none" cap="none" strike="noStrike">
                <a:solidFill>
                  <a:schemeClr val="dk1"/>
                </a:solidFill>
                <a:latin typeface="Montserrat"/>
                <a:ea typeface="Montserrat"/>
                <a:cs typeface="Montserrat"/>
                <a:sym typeface="Montserrat"/>
              </a:rPr>
              <a:t> - </a:t>
            </a:r>
            <a:r>
              <a:rPr lang="en-US" sz="1200">
                <a:solidFill>
                  <a:schemeClr val="dk1"/>
                </a:solidFill>
                <a:latin typeface="Montserrat"/>
                <a:ea typeface="Montserrat"/>
                <a:cs typeface="Montserrat"/>
                <a:sym typeface="Montserrat"/>
              </a:rPr>
              <a:t>kopēt (</a:t>
            </a:r>
            <a:r>
              <a:rPr i="1" lang="en-US" sz="1200">
                <a:solidFill>
                  <a:schemeClr val="dk1"/>
                </a:solidFill>
                <a:latin typeface="Montserrat"/>
                <a:ea typeface="Montserrat"/>
                <a:cs typeface="Montserrat"/>
                <a:sym typeface="Montserrat"/>
              </a:rPr>
              <a:t>clone</a:t>
            </a:r>
            <a:r>
              <a:rPr lang="en-US" sz="1200">
                <a:solidFill>
                  <a:schemeClr val="dk1"/>
                </a:solidFill>
                <a:latin typeface="Montserrat"/>
                <a:ea typeface="Montserrat"/>
                <a:cs typeface="Montserrat"/>
                <a:sym typeface="Montserrat"/>
              </a:rPr>
              <a:t>) koda bāzi </a:t>
            </a:r>
            <a:r>
              <a:rPr b="0" i="0" lang="en-US" sz="1200" u="none" cap="none" strike="noStrike">
                <a:solidFill>
                  <a:schemeClr val="dk1"/>
                </a:solidFill>
                <a:latin typeface="Montserrat"/>
                <a:ea typeface="Montserrat"/>
                <a:cs typeface="Montserrat"/>
                <a:sym typeface="Montserrat"/>
              </a:rPr>
              <a:t> (</a:t>
            </a:r>
            <a:r>
              <a:rPr i="1" lang="en-US" sz="1200">
                <a:solidFill>
                  <a:schemeClr val="dk1"/>
                </a:solidFill>
                <a:latin typeface="Montserrat"/>
                <a:ea typeface="Montserrat"/>
                <a:cs typeface="Montserrat"/>
                <a:sym typeface="Montserrat"/>
              </a:rPr>
              <a:t>repository</a:t>
            </a:r>
            <a:r>
              <a:rPr lang="en-US" sz="1200">
                <a:solidFill>
                  <a:schemeClr val="dk1"/>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git pull</a:t>
            </a:r>
            <a:r>
              <a:rPr b="0" i="0" lang="en-US" sz="1200" u="none" cap="none" strike="noStrike">
                <a:solidFill>
                  <a:schemeClr val="dk1"/>
                </a:solidFill>
                <a:latin typeface="Montserrat"/>
                <a:ea typeface="Montserrat"/>
                <a:cs typeface="Montserrat"/>
                <a:sym typeface="Montserrat"/>
              </a:rPr>
              <a:t> - atjaunot vietējo koda bāzi</a:t>
            </a:r>
            <a:br>
              <a:rPr b="0" i="0" lang="en-US" sz="1200" u="none" cap="none" strike="noStrike">
                <a:solidFill>
                  <a:schemeClr val="dk1"/>
                </a:solidFill>
                <a:latin typeface="Montserrat"/>
                <a:ea typeface="Montserrat"/>
                <a:cs typeface="Montserrat"/>
                <a:sym typeface="Montserrat"/>
              </a:rPr>
            </a:br>
            <a:br>
              <a:rPr b="0" i="0" lang="en-US" sz="1200" u="none" cap="none" strike="noStrike">
                <a:solidFill>
                  <a:schemeClr val="dk1"/>
                </a:solidFill>
                <a:latin typeface="Montserrat"/>
                <a:ea typeface="Montserrat"/>
                <a:cs typeface="Montserrat"/>
                <a:sym typeface="Montserrat"/>
              </a:rPr>
            </a:br>
            <a:r>
              <a:rPr b="1" i="0" lang="en-US" sz="1200" u="none" cap="none" strike="noStrike">
                <a:solidFill>
                  <a:schemeClr val="dk1"/>
                </a:solidFill>
                <a:latin typeface="Montserrat"/>
                <a:ea typeface="Montserrat"/>
                <a:cs typeface="Montserrat"/>
                <a:sym typeface="Montserrat"/>
              </a:rPr>
              <a:t>git create branch</a:t>
            </a:r>
            <a:r>
              <a:rPr b="0" i="0" lang="en-US" sz="1200" u="none" cap="none" strike="noStrike">
                <a:solidFill>
                  <a:schemeClr val="dk1"/>
                </a:solidFill>
                <a:latin typeface="Montserrat"/>
                <a:ea typeface="Montserrat"/>
                <a:cs typeface="Montserrat"/>
                <a:sym typeface="Montserrat"/>
              </a:rPr>
              <a:t> - izveidot savu atzarojumu (</a:t>
            </a:r>
            <a:r>
              <a:rPr b="0" i="1" lang="en-US" sz="1200" u="none" cap="none" strike="noStrike">
                <a:solidFill>
                  <a:schemeClr val="dk1"/>
                </a:solidFill>
                <a:latin typeface="Montserrat"/>
                <a:ea typeface="Montserrat"/>
                <a:cs typeface="Montserrat"/>
                <a:sym typeface="Montserrat"/>
              </a:rPr>
              <a:t>branch</a:t>
            </a:r>
            <a:r>
              <a:rPr b="0" lang="en-US" sz="1200" u="none" cap="none" strike="noStrike">
                <a:solidFill>
                  <a:schemeClr val="dk1"/>
                </a:solidFill>
                <a:latin typeface="Montserrat"/>
                <a:ea typeface="Montserrat"/>
                <a:cs typeface="Montserrat"/>
                <a:sym typeface="Montserrat"/>
              </a:rPr>
              <a:t>)</a:t>
            </a:r>
            <a:endParaRPr b="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git commit</a:t>
            </a:r>
            <a:r>
              <a:rPr b="0" i="0" lang="en-US" sz="1200" u="none" cap="none" strike="noStrike">
                <a:solidFill>
                  <a:schemeClr val="dk1"/>
                </a:solidFill>
                <a:latin typeface="Montserrat"/>
                <a:ea typeface="Montserrat"/>
                <a:cs typeface="Montserrat"/>
                <a:sym typeface="Montserrat"/>
              </a:rPr>
              <a:t> - saglabat izmaiņas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git push </a:t>
            </a:r>
            <a:r>
              <a:rPr b="0" i="0" lang="en-US" sz="1200" u="none" cap="none" strike="noStrike">
                <a:solidFill>
                  <a:schemeClr val="dk1"/>
                </a:solidFill>
                <a:latin typeface="Montserrat"/>
                <a:ea typeface="Montserrat"/>
                <a:cs typeface="Montserrat"/>
                <a:sym typeface="Montserrat"/>
              </a:rPr>
              <a:t>- ievietot izmaiņas kod</a:t>
            </a:r>
            <a:r>
              <a:rPr lang="en-US" sz="1200">
                <a:solidFill>
                  <a:schemeClr val="dk1"/>
                </a:solidFill>
                <a:latin typeface="Montserrat"/>
                <a:ea typeface="Montserrat"/>
                <a:cs typeface="Montserrat"/>
                <a:sym typeface="Montserrat"/>
              </a:rPr>
              <a:t>a bāzē</a:t>
            </a:r>
            <a:endParaRPr sz="1200">
              <a:solidFill>
                <a:schemeClr val="dk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Visas pieejamās GIT komandas iespējams apskatīt </a:t>
            </a:r>
            <a:r>
              <a:rPr lang="en-US" sz="1100">
                <a:solidFill>
                  <a:schemeClr val="dk1"/>
                </a:solidFill>
                <a:latin typeface="Montserrat"/>
                <a:ea typeface="Montserrat"/>
                <a:cs typeface="Montserrat"/>
                <a:sym typeface="Montserrat"/>
              </a:rPr>
              <a:t>- </a:t>
            </a:r>
            <a:r>
              <a:rPr lang="en-US" sz="1100" u="sng">
                <a:solidFill>
                  <a:schemeClr val="dk1"/>
                </a:solidFill>
                <a:latin typeface="Montserrat"/>
                <a:ea typeface="Montserrat"/>
                <a:cs typeface="Montserrat"/>
                <a:sym typeface="Montserrat"/>
                <a:hlinkClick r:id="rId5">
                  <a:extLst>
                    <a:ext uri="{A12FA001-AC4F-418D-AE19-62706E023703}">
                      <ahyp:hlinkClr val="tx"/>
                    </a:ext>
                  </a:extLst>
                </a:hlinkClick>
              </a:rPr>
              <a:t>https://git-scm.com/docs</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Šīs darbības ir iespējams veikt arī izmantojot dažādus citus rīkus ar vizuālu saskarni, spiežot pogas. Arī mūsu izvēlētajā rīkā Visual Studio Code ir iebūvēti risinājumi darbam ar GIT, lai nebūtu nepieciešams izmantot GIT konsoli.</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sp>
        <p:nvSpPr>
          <p:cNvPr id="368" name="Google Shape;368;p46"/>
          <p:cNvSpPr txBox="1"/>
          <p:nvPr/>
        </p:nvSpPr>
        <p:spPr>
          <a:xfrm>
            <a:off x="799701" y="741390"/>
            <a:ext cx="6656843" cy="72733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GIT komandas</a:t>
            </a:r>
            <a:endParaRPr b="0" i="0" sz="1400" u="none" cap="none" strike="noStrike">
              <a:solidFill>
                <a:srgbClr val="000000"/>
              </a:solidFill>
              <a:latin typeface="Arial"/>
              <a:ea typeface="Arial"/>
              <a:cs typeface="Arial"/>
              <a:sym typeface="Arial"/>
            </a:endParaRPr>
          </a:p>
        </p:txBody>
      </p:sp>
      <p:pic>
        <p:nvPicPr>
          <p:cNvPr id="369" name="Google Shape;369;p46"/>
          <p:cNvPicPr preferRelativeResize="0"/>
          <p:nvPr/>
        </p:nvPicPr>
        <p:blipFill rotWithShape="1">
          <a:blip r:embed="rId6">
            <a:alphaModFix/>
          </a:blip>
          <a:srcRect b="40959" l="36175" r="30886" t="20231"/>
          <a:stretch/>
        </p:blipFill>
        <p:spPr>
          <a:xfrm>
            <a:off x="7400475" y="2199538"/>
            <a:ext cx="4401398" cy="2917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3"/>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75" name="Google Shape;375;p43"/>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6" name="Google Shape;376;p43"/>
          <p:cNvSpPr txBox="1"/>
          <p:nvPr/>
        </p:nvSpPr>
        <p:spPr>
          <a:xfrm>
            <a:off x="799701" y="741390"/>
            <a:ext cx="6656843" cy="72733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GIT mums palīdz?</a:t>
            </a:r>
            <a:endParaRPr b="0" i="0" sz="1400" u="none" cap="none" strike="noStrike">
              <a:solidFill>
                <a:srgbClr val="000000"/>
              </a:solidFill>
              <a:latin typeface="Arial"/>
              <a:ea typeface="Arial"/>
              <a:cs typeface="Arial"/>
              <a:sym typeface="Arial"/>
            </a:endParaRPr>
          </a:p>
        </p:txBody>
      </p:sp>
      <p:sp>
        <p:nvSpPr>
          <p:cNvPr id="377" name="Google Shape;377;p43"/>
          <p:cNvSpPr txBox="1"/>
          <p:nvPr/>
        </p:nvSpPr>
        <p:spPr>
          <a:xfrm>
            <a:off x="744550" y="1797050"/>
            <a:ext cx="6011100" cy="327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Visvienkāršāk GIT noderību saprast caur analoģiju ar tīrrakstu un melnrakstu.</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Piemēram, jāveido raksts blogam par dārzkopību - ir laiks stādīt tomātus.</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Pāgājušogad jūs jau izveidojāt rakstu par šo tēmu, bet esat nolēmuši to papildināt.</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 </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Lai neieviestos kļūdas orģināl</a:t>
            </a:r>
            <a:r>
              <a:rPr lang="en-US" sz="1200">
                <a:solidFill>
                  <a:schemeClr val="dk1"/>
                </a:solidFill>
                <a:latin typeface="Montserrat"/>
                <a:ea typeface="Montserrat"/>
                <a:cs typeface="Montserrat"/>
                <a:sym typeface="Montserrat"/>
              </a:rPr>
              <a:t>ā(</a:t>
            </a:r>
            <a:r>
              <a:rPr i="1" lang="en-US" sz="1200">
                <a:solidFill>
                  <a:schemeClr val="dk1"/>
                </a:solidFill>
                <a:latin typeface="Montserrat"/>
                <a:ea typeface="Montserrat"/>
                <a:cs typeface="Montserrat"/>
                <a:sym typeface="Montserrat"/>
              </a:rPr>
              <a:t>master</a:t>
            </a:r>
            <a:r>
              <a:rPr lang="en-US" sz="1200">
                <a:solidFill>
                  <a:schemeClr val="dk1"/>
                </a:solidFill>
                <a:latin typeface="Montserrat"/>
                <a:ea typeface="Montserrat"/>
                <a:cs typeface="Montserrat"/>
                <a:sym typeface="Montserrat"/>
              </a:rPr>
              <a:t>),</a:t>
            </a:r>
            <a:r>
              <a:rPr b="0" i="0" lang="en-US" sz="1200" u="none" cap="none" strike="noStrike">
                <a:solidFill>
                  <a:schemeClr val="dk1"/>
                </a:solidFill>
                <a:latin typeface="Montserrat"/>
                <a:ea typeface="Montserrat"/>
                <a:cs typeface="Montserrat"/>
                <a:sym typeface="Montserrat"/>
              </a:rPr>
              <a:t> kas jau ir publicēts un pieejams lasītājiem, jūs </a:t>
            </a:r>
            <a:r>
              <a:rPr lang="en-US" sz="1200">
                <a:solidFill>
                  <a:schemeClr val="dk1"/>
                </a:solidFill>
                <a:latin typeface="Montserrat"/>
                <a:ea typeface="Montserrat"/>
                <a:cs typeface="Montserrat"/>
                <a:sym typeface="Montserrat"/>
              </a:rPr>
              <a:t>izveidojiet bloga</a:t>
            </a:r>
            <a:r>
              <a:rPr b="0" i="0" lang="en-US" sz="1200" u="none" cap="none" strike="noStrike">
                <a:solidFill>
                  <a:schemeClr val="dk1"/>
                </a:solidFill>
                <a:latin typeface="Montserrat"/>
                <a:ea typeface="Montserrat"/>
                <a:cs typeface="Montserrat"/>
                <a:sym typeface="Montserrat"/>
              </a:rPr>
              <a:t> kopiju(</a:t>
            </a:r>
            <a:r>
              <a:rPr b="0" i="1" lang="en-US" sz="1200" u="none" cap="none" strike="noStrike">
                <a:solidFill>
                  <a:schemeClr val="dk1"/>
                </a:solidFill>
                <a:latin typeface="Montserrat"/>
                <a:ea typeface="Montserrat"/>
                <a:cs typeface="Montserrat"/>
                <a:sym typeface="Montserrat"/>
              </a:rPr>
              <a:t>git clone</a:t>
            </a:r>
            <a:r>
              <a:rPr b="0" lang="en-US" sz="1200" u="none" cap="none" strike="noStrike">
                <a:solidFill>
                  <a:schemeClr val="dk1"/>
                </a:solidFill>
                <a:latin typeface="Montserrat"/>
                <a:ea typeface="Montserrat"/>
                <a:cs typeface="Montserrat"/>
                <a:sym typeface="Montserrat"/>
              </a:rPr>
              <a:t>)</a:t>
            </a:r>
            <a:r>
              <a:rPr b="0" i="0" lang="en-US" sz="1200" u="none" cap="none" strike="noStrike">
                <a:solidFill>
                  <a:schemeClr val="dk1"/>
                </a:solidFill>
                <a:latin typeface="Montserrat"/>
                <a:ea typeface="Montserrat"/>
                <a:cs typeface="Montserrat"/>
                <a:sym typeface="Montserrat"/>
              </a:rPr>
              <a:t> un </a:t>
            </a:r>
            <a:r>
              <a:rPr lang="en-US" sz="1200">
                <a:solidFill>
                  <a:schemeClr val="dk1"/>
                </a:solidFill>
                <a:latin typeface="Montserrat"/>
                <a:ea typeface="Montserrat"/>
                <a:cs typeface="Montserrat"/>
                <a:sym typeface="Montserrat"/>
              </a:rPr>
              <a:t>uzsākat </a:t>
            </a:r>
            <a:r>
              <a:rPr b="0" i="0" lang="en-US" sz="1200" u="none" cap="none" strike="noStrike">
                <a:solidFill>
                  <a:schemeClr val="dk1"/>
                </a:solidFill>
                <a:latin typeface="Montserrat"/>
                <a:ea typeface="Montserrat"/>
                <a:cs typeface="Montserrat"/>
                <a:sym typeface="Montserrat"/>
              </a:rPr>
              <a:t>melnrakstu jeb atzarojumu</a:t>
            </a:r>
            <a:r>
              <a:rPr lang="en-US" sz="1200">
                <a:solidFill>
                  <a:schemeClr val="dk1"/>
                </a:solidFill>
                <a:latin typeface="Montserrat"/>
                <a:ea typeface="Montserrat"/>
                <a:cs typeface="Montserrat"/>
                <a:sym typeface="Montserrat"/>
              </a:rPr>
              <a:t>(</a:t>
            </a:r>
            <a:r>
              <a:rPr i="1" lang="en-US" sz="1200">
                <a:solidFill>
                  <a:schemeClr val="dk1"/>
                </a:solidFill>
                <a:latin typeface="Montserrat"/>
                <a:ea typeface="Montserrat"/>
                <a:cs typeface="Montserrat"/>
                <a:sym typeface="Montserrat"/>
              </a:rPr>
              <a:t>git create branch</a:t>
            </a:r>
            <a:r>
              <a:rPr lang="en-US" sz="1200">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Izveidotajā kopijā jeb melnrakstā jūs veiciet izmaiņas un tās saglabājiet (</a:t>
            </a:r>
            <a:r>
              <a:rPr b="0" i="1" lang="en-US" sz="1200" u="none" cap="none" strike="noStrike">
                <a:solidFill>
                  <a:schemeClr val="dk1"/>
                </a:solidFill>
                <a:latin typeface="Montserrat"/>
                <a:ea typeface="Montserrat"/>
                <a:cs typeface="Montserrat"/>
                <a:sym typeface="Montserrat"/>
              </a:rPr>
              <a:t>git commit</a:t>
            </a:r>
            <a:r>
              <a:rPr b="0" i="0" lang="en-US" sz="1200" u="none" cap="none" strike="noStrike">
                <a:solidFill>
                  <a:schemeClr val="dk1"/>
                </a:solidFill>
                <a:latin typeface="Montserrat"/>
                <a:ea typeface="Montserrat"/>
                <a:cs typeface="Montserrat"/>
                <a:sym typeface="Montserrat"/>
              </a:rPr>
              <a:t>). Lai būtu droši, ka viss kārtībā ar pareizrakstību un saturu, </a:t>
            </a:r>
            <a:r>
              <a:rPr lang="en-US" sz="1200">
                <a:solidFill>
                  <a:schemeClr val="dk1"/>
                </a:solidFill>
                <a:latin typeface="Montserrat"/>
                <a:ea typeface="Montserrat"/>
                <a:cs typeface="Montserrat"/>
                <a:sym typeface="Montserrat"/>
              </a:rPr>
              <a:t>jūs to nosūtiet bloga redakcijai, lai tie veiktu pārbaudi un izmaiņas pievienotu rakstam (</a:t>
            </a:r>
            <a:r>
              <a:rPr i="1" lang="en-US" sz="1200">
                <a:solidFill>
                  <a:schemeClr val="dk1"/>
                </a:solidFill>
                <a:latin typeface="Montserrat"/>
                <a:ea typeface="Montserrat"/>
                <a:cs typeface="Montserrat"/>
                <a:sym typeface="Montserrat"/>
              </a:rPr>
              <a:t>git push</a:t>
            </a:r>
            <a:r>
              <a:rPr lang="en-US" sz="1200">
                <a:solidFill>
                  <a:schemeClr val="dk1"/>
                </a:solidFill>
                <a:latin typeface="Montserrat"/>
                <a:ea typeface="Montserrat"/>
                <a:cs typeface="Montserrat"/>
                <a:sym typeface="Montserrat"/>
              </a:rPr>
              <a:t>)</a:t>
            </a:r>
            <a:r>
              <a:rPr b="0" i="0" lang="en-US"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Tagad jūs esat droši, ka publicētajās izmaiņās bloga lasītāji redzēs saturu bez kļūdām. </a:t>
            </a:r>
            <a:r>
              <a:rPr lang="en-US" sz="1200">
                <a:solidFill>
                  <a:schemeClr val="dk1"/>
                </a:solidFill>
                <a:latin typeface="Montserrat"/>
                <a:ea typeface="Montserrat"/>
                <a:cs typeface="Montserrat"/>
                <a:sym typeface="Montserrat"/>
              </a:rPr>
              <a:t>Ja jūs būtu veikuši papildinājumus tieši orģinālā bez melnraksta, iespējams, būtu radusies kļūda saturā. Pirms jūs to pamanītu un kļūdu labotu, kāds lasītājs jau būtu paspējis iznīcināt savus tomātu stādus, sekojot nepareizām instrukcijām.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pic>
        <p:nvPicPr>
          <p:cNvPr id="378" name="Google Shape;378;p43"/>
          <p:cNvPicPr preferRelativeResize="0"/>
          <p:nvPr/>
        </p:nvPicPr>
        <p:blipFill rotWithShape="1">
          <a:blip r:embed="rId4">
            <a:alphaModFix/>
          </a:blip>
          <a:srcRect b="22360" l="0" r="7166" t="0"/>
          <a:stretch/>
        </p:blipFill>
        <p:spPr>
          <a:xfrm>
            <a:off x="7134400" y="2145125"/>
            <a:ext cx="4702602" cy="25677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44"/>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84" name="Google Shape;384;p44"/>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5" name="Google Shape;385;p44"/>
          <p:cNvSpPr txBox="1"/>
          <p:nvPr/>
        </p:nvSpPr>
        <p:spPr>
          <a:xfrm>
            <a:off x="744550" y="717925"/>
            <a:ext cx="69999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GIT palīdz strādājot</a:t>
            </a:r>
            <a:r>
              <a:rPr lang="en-US" sz="3200">
                <a:solidFill>
                  <a:srgbClr val="297DC1"/>
                </a:solidFill>
                <a:latin typeface="Montserrat SemiBold"/>
                <a:ea typeface="Montserrat SemiBold"/>
                <a:cs typeface="Montserrat SemiBold"/>
                <a:sym typeface="Montserrat SemiBold"/>
              </a:rPr>
              <a:t> individuāli</a:t>
            </a:r>
            <a:r>
              <a:rPr b="0" i="0" lang="en-US" sz="32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
        <p:nvSpPr>
          <p:cNvPr id="386" name="Google Shape;386;p44"/>
          <p:cNvSpPr txBox="1"/>
          <p:nvPr/>
        </p:nvSpPr>
        <p:spPr>
          <a:xfrm>
            <a:off x="799700" y="1829800"/>
            <a:ext cx="6944700" cy="45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Izmantojot to pašu piemēru ar bloga rakstu par tomātu stādīšanu, iztēlosimies, ka šis blogs ir ļoti apmeklēts un to uztur vairāku </a:t>
            </a:r>
            <a:r>
              <a:rPr lang="en-US" sz="1200">
                <a:solidFill>
                  <a:schemeClr val="dk1"/>
                </a:solidFill>
                <a:latin typeface="Montserrat"/>
                <a:ea typeface="Montserrat"/>
                <a:cs typeface="Montserrat"/>
                <a:sym typeface="Montserrat"/>
              </a:rPr>
              <a:t>cilvēka</a:t>
            </a:r>
            <a:r>
              <a:rPr b="0" i="0" lang="en-US" sz="1200" u="none" cap="none" strike="noStrike">
                <a:solidFill>
                  <a:schemeClr val="dk1"/>
                </a:solidFill>
                <a:latin typeface="Montserrat"/>
                <a:ea typeface="Montserrat"/>
                <a:cs typeface="Montserrat"/>
                <a:sym typeface="Montserrat"/>
              </a:rPr>
              <a:t> komanda.</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Nejauši jūs un vēl kāds kolēģis ir nolēmis rediģēt šo pašu rakstu par tomātiem.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highlight>
                  <a:schemeClr val="lt1"/>
                </a:highlight>
                <a:latin typeface="Montserrat"/>
                <a:ea typeface="Montserrat"/>
                <a:cs typeface="Montserrat"/>
                <a:sym typeface="Montserrat"/>
              </a:rPr>
              <a:t>Jūs </a:t>
            </a:r>
            <a:r>
              <a:rPr lang="en-US" sz="1200">
                <a:solidFill>
                  <a:schemeClr val="dk1"/>
                </a:solidFill>
                <a:highlight>
                  <a:schemeClr val="lt1"/>
                </a:highlight>
                <a:latin typeface="Montserrat"/>
                <a:ea typeface="Montserrat"/>
                <a:cs typeface="Montserrat"/>
                <a:sym typeface="Montserrat"/>
              </a:rPr>
              <a:t>katrs</a:t>
            </a:r>
            <a:r>
              <a:rPr b="0" i="0" lang="en-US" sz="1200" u="none" cap="none" strike="noStrike">
                <a:solidFill>
                  <a:schemeClr val="dk1"/>
                </a:solidFill>
                <a:highlight>
                  <a:schemeClr val="lt1"/>
                </a:highlight>
                <a:latin typeface="Montserrat"/>
                <a:ea typeface="Montserrat"/>
                <a:cs typeface="Montserrat"/>
                <a:sym typeface="Montserrat"/>
              </a:rPr>
              <a:t> izveidojiet savu </a:t>
            </a:r>
            <a:r>
              <a:rPr lang="en-US" sz="1200">
                <a:solidFill>
                  <a:schemeClr val="dk1"/>
                </a:solidFill>
                <a:highlight>
                  <a:schemeClr val="lt1"/>
                </a:highlight>
                <a:latin typeface="Montserrat"/>
                <a:ea typeface="Montserrat"/>
                <a:cs typeface="Montserrat"/>
                <a:sym typeface="Montserrat"/>
              </a:rPr>
              <a:t>atzarojumu no orģināla un sākat rediģēt tekstu.</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Diemžēl, jūsu kolēģis bioloģijas stundās skolā nav ievērojis, ka </a:t>
            </a:r>
            <a:r>
              <a:rPr i="0" lang="en-US" sz="1200" u="none" cap="none" strike="noStrike">
                <a:solidFill>
                  <a:schemeClr val="dk1"/>
                </a:solidFill>
                <a:latin typeface="Montserrat"/>
                <a:ea typeface="Montserrat"/>
                <a:cs typeface="Montserrat"/>
                <a:sym typeface="Montserrat"/>
              </a:rPr>
              <a:t>tomāts ir oga nevis dārzenis.</a:t>
            </a:r>
            <a:br>
              <a:rPr i="0" lang="en-US" sz="1200" u="none" cap="none" strike="noStrike">
                <a:solidFill>
                  <a:schemeClr val="dk1"/>
                </a:solidFill>
                <a:latin typeface="Montserrat"/>
                <a:ea typeface="Montserrat"/>
                <a:cs typeface="Montserrat"/>
                <a:sym typeface="Montserrat"/>
              </a:rPr>
            </a:br>
            <a:endParaRPr i="0" sz="1200" u="none" cap="none" strike="noStrike">
              <a:solidFill>
                <a:schemeClr val="dk1"/>
              </a:solidFill>
              <a:latin typeface="Montserrat"/>
              <a:ea typeface="Montserrat"/>
              <a:cs typeface="Montserrat"/>
              <a:sym typeface="Montserrat"/>
            </a:endParaRPr>
          </a:p>
        </p:txBody>
      </p:sp>
      <p:pic>
        <p:nvPicPr>
          <p:cNvPr id="387" name="Google Shape;387;p44"/>
          <p:cNvPicPr preferRelativeResize="0"/>
          <p:nvPr/>
        </p:nvPicPr>
        <p:blipFill>
          <a:blip r:embed="rId4">
            <a:alphaModFix/>
          </a:blip>
          <a:stretch>
            <a:fillRect/>
          </a:stretch>
        </p:blipFill>
        <p:spPr>
          <a:xfrm>
            <a:off x="7394850" y="1691950"/>
            <a:ext cx="3962400" cy="3962400"/>
          </a:xfrm>
          <a:prstGeom prst="rect">
            <a:avLst/>
          </a:prstGeom>
          <a:noFill/>
          <a:ln>
            <a:noFill/>
          </a:ln>
        </p:spPr>
      </p:pic>
      <p:pic>
        <p:nvPicPr>
          <p:cNvPr id="388" name="Google Shape;388;p44"/>
          <p:cNvPicPr preferRelativeResize="0"/>
          <p:nvPr/>
        </p:nvPicPr>
        <p:blipFill rotWithShape="1">
          <a:blip r:embed="rId5">
            <a:alphaModFix/>
          </a:blip>
          <a:srcRect b="8619" l="0" r="0" t="3421"/>
          <a:stretch/>
        </p:blipFill>
        <p:spPr>
          <a:xfrm>
            <a:off x="1580738" y="3285725"/>
            <a:ext cx="4803275" cy="215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45"/>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94" name="Google Shape;394;p45"/>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5" name="Google Shape;395;p45"/>
          <p:cNvSpPr txBox="1"/>
          <p:nvPr/>
        </p:nvSpPr>
        <p:spPr>
          <a:xfrm>
            <a:off x="799700" y="1829800"/>
            <a:ext cx="5076900" cy="401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Jūs iesniedziet savu orģināla kopiju ar izmaiņām bloga redakcijai - </a:t>
            </a:r>
            <a:r>
              <a:rPr b="1" i="0" lang="en-US" sz="1200" u="none" cap="none" strike="noStrike">
                <a:solidFill>
                  <a:schemeClr val="dk1"/>
                </a:solidFill>
                <a:latin typeface="Montserrat"/>
                <a:ea typeface="Montserrat"/>
                <a:cs typeface="Montserrat"/>
                <a:sym typeface="Montserrat"/>
              </a:rPr>
              <a:t>atzarojums A</a:t>
            </a:r>
            <a:r>
              <a:rPr lang="en-US" sz="1200">
                <a:solidFill>
                  <a:schemeClr val="dk1"/>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Arī jūsu kolēģis iesniedz savu </a:t>
            </a:r>
            <a:r>
              <a:rPr lang="en-US" sz="1200">
                <a:solidFill>
                  <a:schemeClr val="dk1"/>
                </a:solidFill>
                <a:latin typeface="Montserrat"/>
                <a:ea typeface="Montserrat"/>
                <a:cs typeface="Montserrat"/>
                <a:sym typeface="Montserrat"/>
              </a:rPr>
              <a:t>atzarojumu </a:t>
            </a:r>
            <a:r>
              <a:rPr b="0" i="0" lang="en-US" sz="1200" u="none" cap="none" strike="noStrike">
                <a:solidFill>
                  <a:schemeClr val="dk1"/>
                </a:solidFill>
                <a:latin typeface="Montserrat"/>
                <a:ea typeface="Montserrat"/>
                <a:cs typeface="Montserrat"/>
                <a:sym typeface="Montserrat"/>
              </a:rPr>
              <a:t>ar izmaiņām kurās tomāts kļūdaini nosaukt par dārzeni - </a:t>
            </a:r>
            <a:r>
              <a:rPr b="1" i="0" lang="en-US" sz="1200" u="none" cap="none" strike="noStrike">
                <a:solidFill>
                  <a:schemeClr val="dk1"/>
                </a:solidFill>
                <a:latin typeface="Montserrat"/>
                <a:ea typeface="Montserrat"/>
                <a:cs typeface="Montserrat"/>
                <a:sym typeface="Montserrat"/>
              </a:rPr>
              <a:t>atzarojums B</a:t>
            </a:r>
            <a:r>
              <a:rPr b="0" i="0" lang="en-US" sz="1200" u="none" cap="none" strike="noStrike">
                <a:solidFill>
                  <a:schemeClr val="dk1"/>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Kaut arī citas kolēģa veiktās izmaiņas ir noderīgas un papildina jūsu rakstīto, izmantojot GIT, redakcija pamana, ka starp jūsu apgalvojumiem par tomātiem ir izveidojies </a:t>
            </a:r>
            <a:r>
              <a:rPr b="1" i="0" lang="en-US" sz="1200" u="none" cap="none" strike="noStrike">
                <a:solidFill>
                  <a:srgbClr val="E06666"/>
                </a:solidFill>
                <a:latin typeface="Montserrat"/>
                <a:ea typeface="Montserrat"/>
                <a:cs typeface="Montserrat"/>
                <a:sym typeface="Montserrat"/>
              </a:rPr>
              <a:t>konflikts</a:t>
            </a:r>
            <a:r>
              <a:rPr lang="en-US" sz="1200">
                <a:solidFill>
                  <a:schemeClr val="dk1"/>
                </a:solidFill>
                <a:latin typeface="Montserrat"/>
                <a:ea typeface="Montserrat"/>
                <a:cs typeface="Montserrat"/>
                <a:sym typeface="Montserrat"/>
              </a:rPr>
              <a:t>.</a:t>
            </a:r>
            <a:endParaRPr b="0" i="0" sz="14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Pateicoties GIT, kļūda ir ievērota pirms tā nokļuvusi pie lasītājiem</a:t>
            </a:r>
            <a:r>
              <a:rPr lang="en-US" sz="1200">
                <a:solidFill>
                  <a:schemeClr val="dk1"/>
                </a:solidFill>
                <a:latin typeface="Montserrat"/>
                <a:ea typeface="Montserrat"/>
                <a:cs typeface="Montserrat"/>
                <a:sym typeface="Montserrat"/>
              </a:rPr>
              <a:t>.</a:t>
            </a:r>
            <a:r>
              <a:rPr b="0" i="0" lang="en-US" sz="1200" u="none" cap="none" strike="noStrike">
                <a:solidFill>
                  <a:schemeClr val="dk1"/>
                </a:solidFill>
                <a:latin typeface="Montserrat"/>
                <a:ea typeface="Montserrat"/>
                <a:cs typeface="Montserrat"/>
                <a:sym typeface="Montserrat"/>
              </a:rPr>
              <a:t> </a:t>
            </a:r>
            <a:r>
              <a:rPr lang="en-US" sz="1200">
                <a:solidFill>
                  <a:schemeClr val="dk1"/>
                </a:solidFill>
                <a:latin typeface="Montserrat"/>
                <a:ea typeface="Montserrat"/>
                <a:cs typeface="Montserrat"/>
                <a:sym typeface="Montserrat"/>
              </a:rPr>
              <a:t>R</a:t>
            </a:r>
            <a:r>
              <a:rPr b="0" i="0" lang="en-US" sz="1200" u="none" cap="none" strike="noStrike">
                <a:solidFill>
                  <a:schemeClr val="dk1"/>
                </a:solidFill>
                <a:latin typeface="Montserrat"/>
                <a:ea typeface="Montserrat"/>
                <a:cs typeface="Montserrat"/>
                <a:sym typeface="Montserrat"/>
              </a:rPr>
              <a:t>edakcija pārbauda abus apgalvojumus un atrisina konfliktu - izmaiņas no abiem melnrakstiem tiks apvienotas, bet no apgalvojumiem par auga iedalījumu tiks paturēts apgalvojums no </a:t>
            </a:r>
            <a:r>
              <a:rPr b="1" i="0" lang="en-US" sz="1200" u="none" cap="none" strike="noStrike">
                <a:solidFill>
                  <a:schemeClr val="dk1"/>
                </a:solidFill>
                <a:latin typeface="Montserrat"/>
                <a:ea typeface="Montserrat"/>
                <a:cs typeface="Montserrat"/>
                <a:sym typeface="Montserrat"/>
              </a:rPr>
              <a:t>atzarojums A</a:t>
            </a:r>
            <a:r>
              <a:rPr b="0" i="0" lang="en-US" sz="1200" u="none" cap="none" strike="noStrike">
                <a:solidFill>
                  <a:schemeClr val="dk1"/>
                </a:solidFill>
                <a:latin typeface="Montserrat"/>
                <a:ea typeface="Montserrat"/>
                <a:cs typeface="Montserrat"/>
                <a:sym typeface="Montserrat"/>
              </a:rPr>
              <a:t> - tomāts ir oga.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pic>
        <p:nvPicPr>
          <p:cNvPr id="396" name="Google Shape;396;p45"/>
          <p:cNvPicPr preferRelativeResize="0"/>
          <p:nvPr/>
        </p:nvPicPr>
        <p:blipFill rotWithShape="1">
          <a:blip r:embed="rId4">
            <a:alphaModFix/>
          </a:blip>
          <a:srcRect b="0" l="0" r="0" t="0"/>
          <a:stretch/>
        </p:blipFill>
        <p:spPr>
          <a:xfrm>
            <a:off x="6469125" y="1829800"/>
            <a:ext cx="5076874" cy="3314326"/>
          </a:xfrm>
          <a:prstGeom prst="rect">
            <a:avLst/>
          </a:prstGeom>
          <a:noFill/>
          <a:ln>
            <a:noFill/>
          </a:ln>
        </p:spPr>
      </p:pic>
      <p:sp>
        <p:nvSpPr>
          <p:cNvPr id="397" name="Google Shape;397;p45"/>
          <p:cNvSpPr txBox="1"/>
          <p:nvPr/>
        </p:nvSpPr>
        <p:spPr>
          <a:xfrm>
            <a:off x="744550" y="717925"/>
            <a:ext cx="69999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GIT palīdz strādājot</a:t>
            </a:r>
            <a:r>
              <a:rPr lang="en-US" sz="3200">
                <a:solidFill>
                  <a:srgbClr val="297DC1"/>
                </a:solidFill>
                <a:latin typeface="Montserrat SemiBold"/>
                <a:ea typeface="Montserrat SemiBold"/>
                <a:cs typeface="Montserrat SemiBold"/>
                <a:sym typeface="Montserrat SemiBold"/>
              </a:rPr>
              <a:t> komandā</a:t>
            </a:r>
            <a:r>
              <a:rPr b="0" i="0" lang="en-US" sz="32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401" name="Shape 401"/>
        <p:cNvGrpSpPr/>
        <p:nvPr/>
      </p:nvGrpSpPr>
      <p:grpSpPr>
        <a:xfrm>
          <a:off x="0" y="0"/>
          <a:ext cx="0" cy="0"/>
          <a:chOff x="0" y="0"/>
          <a:chExt cx="0" cy="0"/>
        </a:xfrm>
      </p:grpSpPr>
      <p:sp>
        <p:nvSpPr>
          <p:cNvPr id="402" name="Google Shape;402;p8"/>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403" name="Google Shape;403;p8"/>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4" name="Google Shape;404;p8"/>
          <p:cNvSpPr txBox="1"/>
          <p:nvPr/>
        </p:nvSpPr>
        <p:spPr>
          <a:xfrm>
            <a:off x="6563556" y="1935680"/>
            <a:ext cx="6656843" cy="72733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Ieteicamā literatūra</a:t>
            </a:r>
            <a:endParaRPr b="0" i="0" sz="1400" u="none" cap="none" strike="noStrike">
              <a:solidFill>
                <a:srgbClr val="297DC1"/>
              </a:solidFill>
              <a:latin typeface="Arial"/>
              <a:ea typeface="Arial"/>
              <a:cs typeface="Arial"/>
              <a:sym typeface="Arial"/>
            </a:endParaRPr>
          </a:p>
        </p:txBody>
      </p:sp>
      <p:pic>
        <p:nvPicPr>
          <p:cNvPr id="405" name="Google Shape;405;p8"/>
          <p:cNvPicPr preferRelativeResize="0"/>
          <p:nvPr/>
        </p:nvPicPr>
        <p:blipFill rotWithShape="1">
          <a:blip r:embed="rId5">
            <a:alphaModFix/>
          </a:blip>
          <a:srcRect b="0" l="0" r="0" t="0"/>
          <a:stretch/>
        </p:blipFill>
        <p:spPr>
          <a:xfrm>
            <a:off x="7139150" y="4887274"/>
            <a:ext cx="780646" cy="978000"/>
          </a:xfrm>
          <a:prstGeom prst="rect">
            <a:avLst/>
          </a:prstGeom>
          <a:noFill/>
          <a:ln>
            <a:noFill/>
          </a:ln>
        </p:spPr>
      </p:pic>
      <p:pic>
        <p:nvPicPr>
          <p:cNvPr id="406" name="Google Shape;406;p8"/>
          <p:cNvPicPr preferRelativeResize="0"/>
          <p:nvPr/>
        </p:nvPicPr>
        <p:blipFill rotWithShape="1">
          <a:blip r:embed="rId6">
            <a:alphaModFix/>
          </a:blip>
          <a:srcRect b="0" l="0" r="0" t="0"/>
          <a:stretch/>
        </p:blipFill>
        <p:spPr>
          <a:xfrm>
            <a:off x="8531575" y="4887275"/>
            <a:ext cx="742800" cy="978000"/>
          </a:xfrm>
          <a:prstGeom prst="rect">
            <a:avLst/>
          </a:prstGeom>
          <a:noFill/>
          <a:ln>
            <a:noFill/>
          </a:ln>
        </p:spPr>
      </p:pic>
      <p:pic>
        <p:nvPicPr>
          <p:cNvPr id="407" name="Google Shape;407;p8"/>
          <p:cNvPicPr preferRelativeResize="0"/>
          <p:nvPr/>
        </p:nvPicPr>
        <p:blipFill rotWithShape="1">
          <a:blip r:embed="rId7">
            <a:alphaModFix/>
          </a:blip>
          <a:srcRect b="0" l="0" r="0" t="0"/>
          <a:stretch/>
        </p:blipFill>
        <p:spPr>
          <a:xfrm>
            <a:off x="9886149" y="4889837"/>
            <a:ext cx="742795" cy="972875"/>
          </a:xfrm>
          <a:prstGeom prst="rect">
            <a:avLst/>
          </a:prstGeom>
          <a:noFill/>
          <a:ln>
            <a:noFill/>
          </a:ln>
        </p:spPr>
      </p:pic>
      <p:sp>
        <p:nvSpPr>
          <p:cNvPr id="408" name="Google Shape;408;p8"/>
          <p:cNvSpPr txBox="1"/>
          <p:nvPr/>
        </p:nvSpPr>
        <p:spPr>
          <a:xfrm>
            <a:off x="6323650" y="2663025"/>
            <a:ext cx="5868300" cy="95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400"/>
              <a:buFont typeface="Arial"/>
              <a:buNone/>
            </a:pPr>
            <a:r>
              <a:rPr b="0" i="0" lang="en-US" sz="1400" u="none" cap="none" strike="noStrike">
                <a:solidFill>
                  <a:srgbClr val="737373"/>
                </a:solidFill>
                <a:latin typeface="Montserrat"/>
                <a:ea typeface="Montserrat"/>
                <a:cs typeface="Montserrat"/>
                <a:sym typeface="Montserrat"/>
              </a:rPr>
              <a:t>CSS in Depth					- Keith Grant</a:t>
            </a:r>
            <a:br>
              <a:rPr b="0" i="0" lang="en-US" sz="1400" u="none" cap="none" strike="noStrike">
                <a:solidFill>
                  <a:srgbClr val="737373"/>
                </a:solidFill>
                <a:latin typeface="Montserrat"/>
                <a:ea typeface="Montserrat"/>
                <a:cs typeface="Montserrat"/>
                <a:sym typeface="Montserrat"/>
              </a:rPr>
            </a:br>
            <a:r>
              <a:rPr b="0" i="0" lang="en-US" sz="1400" u="none" cap="none" strike="noStrike">
                <a:solidFill>
                  <a:srgbClr val="737373"/>
                </a:solidFill>
                <a:latin typeface="Montserrat"/>
                <a:ea typeface="Montserrat"/>
                <a:cs typeface="Montserrat"/>
                <a:sym typeface="Montserrat"/>
              </a:rPr>
              <a:t>Eloquent JavaScript		 		- Marijn Haverbeke</a:t>
            </a:r>
            <a:br>
              <a:rPr b="0" i="0" lang="en-US" sz="1400" u="none" cap="none" strike="noStrike">
                <a:solidFill>
                  <a:srgbClr val="737373"/>
                </a:solidFill>
                <a:latin typeface="Montserrat"/>
                <a:ea typeface="Montserrat"/>
                <a:cs typeface="Montserrat"/>
                <a:sym typeface="Montserrat"/>
              </a:rPr>
            </a:br>
            <a:r>
              <a:rPr b="0" i="0" lang="en-US" sz="1400" u="none" cap="none" strike="noStrike">
                <a:solidFill>
                  <a:srgbClr val="737373"/>
                </a:solidFill>
                <a:latin typeface="Montserrat"/>
                <a:ea typeface="Montserrat"/>
                <a:cs typeface="Montserrat"/>
                <a:sym typeface="Montserrat"/>
              </a:rPr>
              <a:t>JavaScript - The Definitive Guide 	- David Flanagan</a:t>
            </a:r>
            <a:r>
              <a:rPr b="0" i="0" lang="en-US" sz="1800" u="none" cap="none" strike="noStrike">
                <a:solidFill>
                  <a:srgbClr val="737373"/>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pic>
        <p:nvPicPr>
          <p:cNvPr id="409" name="Google Shape;409;p8"/>
          <p:cNvPicPr preferRelativeResize="0"/>
          <p:nvPr/>
        </p:nvPicPr>
        <p:blipFill rotWithShape="1">
          <a:blip r:embed="rId8">
            <a:alphaModFix/>
          </a:blip>
          <a:srcRect b="0" l="0" r="0" t="0"/>
          <a:stretch/>
        </p:blipFill>
        <p:spPr>
          <a:xfrm>
            <a:off x="1232500" y="2451425"/>
            <a:ext cx="2438400" cy="2438400"/>
          </a:xfrm>
          <a:prstGeom prst="rect">
            <a:avLst/>
          </a:prstGeom>
          <a:noFill/>
          <a:ln>
            <a:noFill/>
          </a:ln>
        </p:spPr>
      </p:pic>
      <p:pic>
        <p:nvPicPr>
          <p:cNvPr id="410" name="Google Shape;410;p8"/>
          <p:cNvPicPr preferRelativeResize="0"/>
          <p:nvPr/>
        </p:nvPicPr>
        <p:blipFill rotWithShape="1">
          <a:blip r:embed="rId9">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10"/>
          <p:cNvSpPr txBox="1"/>
          <p:nvPr/>
        </p:nvSpPr>
        <p:spPr>
          <a:xfrm>
            <a:off x="4194056" y="6260233"/>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90908F"/>
                </a:solidFill>
                <a:latin typeface="Montserrat"/>
                <a:ea typeface="Montserrat"/>
                <a:cs typeface="Montserrat"/>
                <a:sym typeface="Montserrat"/>
              </a:rPr>
              <a:t>Programmas nosaukums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7"/>
          <p:cNvSpPr txBox="1"/>
          <p:nvPr>
            <p:ph idx="11" type="ftr"/>
          </p:nvPr>
        </p:nvSpPr>
        <p:spPr>
          <a:xfrm>
            <a:off x="7671262"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98" name="Google Shape;98;p7"/>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9" name="Google Shape;99;p7"/>
          <p:cNvSpPr txBox="1"/>
          <p:nvPr/>
        </p:nvSpPr>
        <p:spPr>
          <a:xfrm>
            <a:off x="700574" y="760950"/>
            <a:ext cx="73542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top </a:t>
            </a:r>
            <a:r>
              <a:rPr lang="en-US" sz="3200">
                <a:solidFill>
                  <a:srgbClr val="297DC1"/>
                </a:solidFill>
                <a:latin typeface="Montserrat SemiBold"/>
                <a:ea typeface="Montserrat SemiBold"/>
                <a:cs typeface="Montserrat SemiBold"/>
                <a:sym typeface="Montserrat SemiBold"/>
              </a:rPr>
              <a:t>mājaslapa</a:t>
            </a:r>
            <a:r>
              <a:rPr b="0" i="0" lang="en-US" sz="3200" u="none" cap="none" strike="noStrike">
                <a:solidFill>
                  <a:srgbClr val="297DC1"/>
                </a:solidFill>
                <a:latin typeface="Montserrat SemiBold"/>
                <a:ea typeface="Montserrat SemiBold"/>
                <a:cs typeface="Montserrat SemiBold"/>
                <a:sym typeface="Montserrat SemiBold"/>
              </a:rPr>
              <a:t> (</a:t>
            </a:r>
            <a:r>
              <a:rPr b="0" i="1" lang="en-US" sz="3200" u="none" cap="none" strike="noStrike">
                <a:solidFill>
                  <a:srgbClr val="297DC1"/>
                </a:solidFill>
                <a:latin typeface="Montserrat SemiBold"/>
                <a:ea typeface="Montserrat SemiBold"/>
                <a:cs typeface="Montserrat SemiBold"/>
                <a:sym typeface="Montserrat SemiBold"/>
              </a:rPr>
              <a:t>webpage</a:t>
            </a:r>
            <a:r>
              <a:rPr b="0" i="0" lang="en-US" sz="32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
        <p:nvSpPr>
          <p:cNvPr id="100" name="Google Shape;100;p7"/>
          <p:cNvSpPr txBox="1"/>
          <p:nvPr/>
        </p:nvSpPr>
        <p:spPr>
          <a:xfrm>
            <a:off x="744050" y="1974850"/>
            <a:ext cx="18135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Izpēte un plānošana</a:t>
            </a:r>
            <a:endParaRPr b="0" i="0" sz="1400" u="none" cap="none" strike="noStrike">
              <a:solidFill>
                <a:srgbClr val="000000"/>
              </a:solidFill>
              <a:latin typeface="Arial"/>
              <a:ea typeface="Arial"/>
              <a:cs typeface="Arial"/>
              <a:sym typeface="Arial"/>
            </a:endParaRPr>
          </a:p>
        </p:txBody>
      </p:sp>
      <p:pic>
        <p:nvPicPr>
          <p:cNvPr descr="Icon&#10;&#10;Description automatically generated" id="101" name="Google Shape;101;p7"/>
          <p:cNvPicPr preferRelativeResize="0"/>
          <p:nvPr/>
        </p:nvPicPr>
        <p:blipFill rotWithShape="1">
          <a:blip r:embed="rId4">
            <a:alphaModFix/>
          </a:blip>
          <a:srcRect b="0" l="0" r="0" t="0"/>
          <a:stretch/>
        </p:blipFill>
        <p:spPr>
          <a:xfrm>
            <a:off x="2557394" y="1797757"/>
            <a:ext cx="908867" cy="4106526"/>
          </a:xfrm>
          <a:prstGeom prst="rect">
            <a:avLst/>
          </a:prstGeom>
          <a:noFill/>
          <a:ln>
            <a:noFill/>
          </a:ln>
        </p:spPr>
      </p:pic>
      <p:sp>
        <p:nvSpPr>
          <p:cNvPr id="102" name="Google Shape;102;p7"/>
          <p:cNvSpPr txBox="1"/>
          <p:nvPr/>
        </p:nvSpPr>
        <p:spPr>
          <a:xfrm>
            <a:off x="743981" y="3139828"/>
            <a:ext cx="1813500" cy="321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Dizains</a:t>
            </a:r>
            <a:endParaRPr b="0" i="0" sz="1400" u="none" cap="none" strike="noStrike">
              <a:solidFill>
                <a:srgbClr val="000000"/>
              </a:solidFill>
              <a:latin typeface="Arial"/>
              <a:ea typeface="Arial"/>
              <a:cs typeface="Arial"/>
              <a:sym typeface="Arial"/>
            </a:endParaRPr>
          </a:p>
        </p:txBody>
      </p:sp>
      <p:sp>
        <p:nvSpPr>
          <p:cNvPr id="103" name="Google Shape;103;p7"/>
          <p:cNvSpPr txBox="1"/>
          <p:nvPr/>
        </p:nvSpPr>
        <p:spPr>
          <a:xfrm>
            <a:off x="758975" y="4148123"/>
            <a:ext cx="17835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Frontends, Backends, QA</a:t>
            </a:r>
            <a:endParaRPr b="0" i="0" sz="1400" u="none" cap="none" strike="noStrike">
              <a:solidFill>
                <a:srgbClr val="000000"/>
              </a:solidFill>
              <a:latin typeface="Arial"/>
              <a:ea typeface="Arial"/>
              <a:cs typeface="Arial"/>
              <a:sym typeface="Arial"/>
            </a:endParaRPr>
          </a:p>
        </p:txBody>
      </p:sp>
      <p:sp>
        <p:nvSpPr>
          <p:cNvPr id="104" name="Google Shape;104;p7"/>
          <p:cNvSpPr txBox="1"/>
          <p:nvPr/>
        </p:nvSpPr>
        <p:spPr>
          <a:xfrm>
            <a:off x="744050" y="5263375"/>
            <a:ext cx="1813500" cy="478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Izvietošana (</a:t>
            </a:r>
            <a:r>
              <a:rPr b="0" i="1" lang="en-US" sz="1600" u="none" cap="none" strike="noStrike">
                <a:solidFill>
                  <a:srgbClr val="297DC1"/>
                </a:solidFill>
                <a:latin typeface="Montserrat SemiBold"/>
                <a:ea typeface="Montserrat SemiBold"/>
                <a:cs typeface="Montserrat SemiBold"/>
                <a:sym typeface="Montserrat SemiBold"/>
              </a:rPr>
              <a:t>launch</a:t>
            </a:r>
            <a:r>
              <a:rPr b="0" i="0" lang="en-US" sz="16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
        <p:nvSpPr>
          <p:cNvPr id="105" name="Google Shape;105;p7"/>
          <p:cNvSpPr txBox="1"/>
          <p:nvPr/>
        </p:nvSpPr>
        <p:spPr>
          <a:xfrm>
            <a:off x="3911700" y="2053713"/>
            <a:ext cx="7926900" cy="3758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Klients kopā ar izstrādātāju veic izpēti un plānošanu – Kas nepieciešams? Kādas ir iespējas?</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228600" lvl="0" marL="228600" marR="0" rtl="0" algn="l">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Grafiskais dizaineris izveido attēlu ar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izklājumu un grafiskajiem elementiem.</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228600" lvl="0" marL="228600" marR="0" rtl="0" algn="l">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Frontend izstrādātāji, izmantojot tīmekļa tehnoloģijas un kodu, grafiskā dizainera veidotos attēlus pārvēr</a:t>
            </a:r>
            <a:r>
              <a:rPr lang="en-US" sz="1200">
                <a:solidFill>
                  <a:schemeClr val="dk1"/>
                </a:solidFill>
                <a:latin typeface="Montserrat"/>
                <a:ea typeface="Montserrat"/>
                <a:cs typeface="Montserrat"/>
                <a:sym typeface="Montserrat"/>
              </a:rPr>
              <a:t>š interaktīvā saskarnē (Interface)</a:t>
            </a:r>
            <a:r>
              <a:rPr b="0" i="0" lang="en-US"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sz="1200">
                <a:solidFill>
                  <a:schemeClr val="dk1"/>
                </a:solidFill>
                <a:latin typeface="Montserrat"/>
                <a:ea typeface="Montserrat"/>
                <a:cs typeface="Montserrat"/>
                <a:sym typeface="Montserrat"/>
              </a:rPr>
              <a:t>Backend i</a:t>
            </a:r>
            <a:r>
              <a:rPr b="0" i="0" lang="en-US" sz="1200" u="none" cap="none" strike="noStrike">
                <a:solidFill>
                  <a:schemeClr val="dk1"/>
                </a:solidFill>
                <a:latin typeface="Montserrat"/>
                <a:ea typeface="Montserrat"/>
                <a:cs typeface="Montserrat"/>
                <a:sym typeface="Montserrat"/>
              </a:rPr>
              <a:t>zstrādātāji izveido datubāzi un serverus.</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228600" lvl="0" marL="228600" marR="0" rtl="0" algn="l">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Frontend un Backend izstrādāto kodu un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uzvedību pārbauda testētāji (</a:t>
            </a:r>
            <a:r>
              <a:rPr b="0" i="1" lang="en-US" sz="1200" u="none" cap="none" strike="noStrike">
                <a:solidFill>
                  <a:schemeClr val="dk1"/>
                </a:solidFill>
                <a:latin typeface="Montserrat"/>
                <a:ea typeface="Montserrat"/>
                <a:cs typeface="Montserrat"/>
                <a:sym typeface="Montserrat"/>
              </a:rPr>
              <a:t>QA, Quality Assurance</a:t>
            </a:r>
            <a:r>
              <a:rPr b="0" i="0" lang="en-US" sz="1200" u="none" cap="none" strike="noStrike">
                <a:solidFill>
                  <a:schemeClr val="dk1"/>
                </a:solidFill>
                <a:latin typeface="Montserrat"/>
                <a:ea typeface="Montserrat"/>
                <a:cs typeface="Montserrat"/>
                <a:sym typeface="Montserrat"/>
              </a:rPr>
              <a:t>), kas cenšas atrast kļūdas pirms ar tām saskāries lietotājs.</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228600" lvl="0" marL="228600" marR="0" rtl="0" algn="l">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Kad kods ir izstrādāts, notestēts un klients ir devis apstiprinājumu – </a:t>
            </a:r>
            <a:r>
              <a:rPr lang="en-US" sz="1200">
                <a:solidFill>
                  <a:schemeClr val="dk1"/>
                </a:solidFill>
                <a:latin typeface="Montserrat"/>
                <a:ea typeface="Montserrat"/>
                <a:cs typeface="Montserrat"/>
                <a:sym typeface="Montserrat"/>
              </a:rPr>
              <a:t>mājaslapa</a:t>
            </a:r>
            <a:r>
              <a:rPr b="0" i="0" lang="en-US" sz="1200" u="none" cap="none" strike="noStrike">
                <a:solidFill>
                  <a:schemeClr val="dk1"/>
                </a:solidFill>
                <a:latin typeface="Montserrat"/>
                <a:ea typeface="Montserrat"/>
                <a:cs typeface="Montserrat"/>
                <a:sym typeface="Montserrat"/>
              </a:rPr>
              <a:t> vai daļējas tās izmaiņas tiek izvietotas un produkts kļūst pieejams lietotājiem.</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8"/>
          <p:cNvSpPr txBox="1"/>
          <p:nvPr>
            <p:ph idx="11" type="ftr"/>
          </p:nvPr>
        </p:nvSpPr>
        <p:spPr>
          <a:xfrm>
            <a:off x="7612539"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11" name="Google Shape;111;p28"/>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2" name="Google Shape;112;p28"/>
          <p:cNvSpPr txBox="1"/>
          <p:nvPr/>
        </p:nvSpPr>
        <p:spPr>
          <a:xfrm>
            <a:off x="743984" y="745792"/>
            <a:ext cx="66567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Izstrādātāju komanda un lomas</a:t>
            </a:r>
            <a:endParaRPr b="0" i="0" sz="1400" u="none" cap="none" strike="noStrike">
              <a:solidFill>
                <a:srgbClr val="000000"/>
              </a:solidFill>
              <a:latin typeface="Arial"/>
              <a:ea typeface="Arial"/>
              <a:cs typeface="Arial"/>
              <a:sym typeface="Arial"/>
            </a:endParaRPr>
          </a:p>
        </p:txBody>
      </p:sp>
      <p:pic>
        <p:nvPicPr>
          <p:cNvPr descr="A picture containing graphical user interface&#10;&#10;Description automatically generated" id="113" name="Google Shape;113;p28"/>
          <p:cNvPicPr preferRelativeResize="0"/>
          <p:nvPr/>
        </p:nvPicPr>
        <p:blipFill rotWithShape="1">
          <a:blip r:embed="rId4">
            <a:alphaModFix/>
          </a:blip>
          <a:srcRect b="0" l="0" r="0" t="0"/>
          <a:stretch/>
        </p:blipFill>
        <p:spPr>
          <a:xfrm>
            <a:off x="1863932" y="1473127"/>
            <a:ext cx="9692734" cy="47078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17" name="Shape 117"/>
        <p:cNvGrpSpPr/>
        <p:nvPr/>
      </p:nvGrpSpPr>
      <p:grpSpPr>
        <a:xfrm>
          <a:off x="0" y="0"/>
          <a:ext cx="0" cy="0"/>
          <a:chOff x="0" y="0"/>
          <a:chExt cx="0" cy="0"/>
        </a:xfrm>
      </p:grpSpPr>
      <p:sp>
        <p:nvSpPr>
          <p:cNvPr id="118" name="Google Shape;118;g120d0ae57a2_0_39"/>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19" name="Google Shape;119;g120d0ae57a2_0_39"/>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0" name="Google Shape;120;g120d0ae57a2_0_39"/>
          <p:cNvSpPr txBox="1"/>
          <p:nvPr/>
        </p:nvSpPr>
        <p:spPr>
          <a:xfrm>
            <a:off x="6574451" y="3229650"/>
            <a:ext cx="52473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strādā tīmeklis</a:t>
            </a:r>
            <a:endParaRPr b="0" i="0" sz="1400" u="none" cap="none" strike="noStrike">
              <a:solidFill>
                <a:srgbClr val="297DC1"/>
              </a:solidFill>
              <a:latin typeface="Arial"/>
              <a:ea typeface="Arial"/>
              <a:cs typeface="Arial"/>
              <a:sym typeface="Arial"/>
            </a:endParaRPr>
          </a:p>
        </p:txBody>
      </p:sp>
      <p:pic>
        <p:nvPicPr>
          <p:cNvPr id="121" name="Google Shape;121;g120d0ae57a2_0_39"/>
          <p:cNvPicPr preferRelativeResize="0"/>
          <p:nvPr/>
        </p:nvPicPr>
        <p:blipFill rotWithShape="1">
          <a:blip r:embed="rId5">
            <a:alphaModFix/>
          </a:blip>
          <a:srcRect b="0" l="0" r="0" t="0"/>
          <a:stretch/>
        </p:blipFill>
        <p:spPr>
          <a:xfrm>
            <a:off x="1371600" y="2469300"/>
            <a:ext cx="2266950" cy="2266950"/>
          </a:xfrm>
          <a:prstGeom prst="rect">
            <a:avLst/>
          </a:prstGeom>
          <a:noFill/>
          <a:ln>
            <a:noFill/>
          </a:ln>
        </p:spPr>
      </p:pic>
      <p:pic>
        <p:nvPicPr>
          <p:cNvPr id="122" name="Google Shape;122;g120d0ae57a2_0_39"/>
          <p:cNvPicPr preferRelativeResize="0"/>
          <p:nvPr/>
        </p:nvPicPr>
        <p:blipFill rotWithShape="1">
          <a:blip r:embed="rId6">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9"/>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28" name="Google Shape;128;p29"/>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9" name="Google Shape;129;p29"/>
          <p:cNvSpPr txBox="1"/>
          <p:nvPr/>
        </p:nvSpPr>
        <p:spPr>
          <a:xfrm>
            <a:off x="743975" y="805650"/>
            <a:ext cx="7235400" cy="992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Pārlūkprogramma un Serveris </a:t>
            </a:r>
            <a:r>
              <a:rPr b="0" i="0" lang="en-US" sz="2600" u="none" cap="none" strike="noStrike">
                <a:solidFill>
                  <a:srgbClr val="297DC1"/>
                </a:solidFill>
                <a:latin typeface="Montserrat SemiBold"/>
                <a:ea typeface="Montserrat SemiBold"/>
                <a:cs typeface="Montserrat SemiBold"/>
                <a:sym typeface="Montserrat SemiBold"/>
              </a:rPr>
              <a:t>(</a:t>
            </a:r>
            <a:r>
              <a:rPr b="0" i="1" lang="en-US" sz="2600" u="none" cap="none" strike="noStrike">
                <a:solidFill>
                  <a:srgbClr val="297DC1"/>
                </a:solidFill>
                <a:latin typeface="Montserrat SemiBold"/>
                <a:ea typeface="Montserrat SemiBold"/>
                <a:cs typeface="Montserrat SemiBold"/>
                <a:sym typeface="Montserrat SemiBold"/>
              </a:rPr>
              <a:t>client-server model</a:t>
            </a:r>
            <a:r>
              <a:rPr b="0" i="0" lang="en-US" sz="2600" u="none" cap="none" strike="noStrike">
                <a:solidFill>
                  <a:srgbClr val="297DC1"/>
                </a:solidFill>
                <a:latin typeface="Montserrat SemiBold"/>
                <a:ea typeface="Montserrat SemiBold"/>
                <a:cs typeface="Montserrat SemiBold"/>
                <a:sym typeface="Montserrat SemiBold"/>
              </a:rPr>
              <a:t>)</a:t>
            </a:r>
            <a:endParaRPr b="0" i="0" sz="2600" u="none" cap="none" strike="noStrike">
              <a:solidFill>
                <a:srgbClr val="297DC1"/>
              </a:solidFill>
              <a:latin typeface="Montserrat SemiBold"/>
              <a:ea typeface="Montserrat SemiBold"/>
              <a:cs typeface="Montserrat SemiBold"/>
              <a:sym typeface="Montserrat SemiBold"/>
            </a:endParaRPr>
          </a:p>
        </p:txBody>
      </p:sp>
      <p:sp>
        <p:nvSpPr>
          <p:cNvPr id="130" name="Google Shape;130;p29"/>
          <p:cNvSpPr txBox="1"/>
          <p:nvPr/>
        </p:nvSpPr>
        <p:spPr>
          <a:xfrm>
            <a:off x="743975" y="3066300"/>
            <a:ext cx="5683200" cy="157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Pārlūkprogrammas (</a:t>
            </a:r>
            <a:r>
              <a:rPr b="0" i="1" lang="en-US" sz="1200" u="none" cap="none" strike="noStrike">
                <a:solidFill>
                  <a:schemeClr val="dk1"/>
                </a:solidFill>
                <a:latin typeface="Montserrat"/>
                <a:ea typeface="Montserrat"/>
                <a:cs typeface="Montserrat"/>
                <a:sym typeface="Montserrat"/>
              </a:rPr>
              <a:t>client</a:t>
            </a:r>
            <a:r>
              <a:rPr b="0" i="0" lang="en-US" sz="1200" u="none" cap="none" strike="noStrike">
                <a:solidFill>
                  <a:schemeClr val="dk1"/>
                </a:solidFill>
                <a:latin typeface="Montserrat"/>
                <a:ea typeface="Montserrat"/>
                <a:cs typeface="Montserrat"/>
                <a:sym typeface="Montserrat"/>
              </a:rPr>
              <a:t>) pieprasa un saņem pakalpojumums (</a:t>
            </a:r>
            <a:r>
              <a:rPr b="0" i="1" lang="en-US" sz="1200" u="none" cap="none" strike="noStrike">
                <a:solidFill>
                  <a:schemeClr val="dk1"/>
                </a:solidFill>
                <a:latin typeface="Montserrat"/>
                <a:ea typeface="Montserrat"/>
                <a:cs typeface="Montserrat"/>
                <a:sym typeface="Montserrat"/>
              </a:rPr>
              <a:t>services</a:t>
            </a:r>
            <a:r>
              <a:rPr b="0" i="0" lang="en-US" sz="1200" u="none" cap="none" strike="noStrike">
                <a:solidFill>
                  <a:schemeClr val="dk1"/>
                </a:solidFill>
                <a:latin typeface="Montserrat"/>
                <a:ea typeface="Montserrat"/>
                <a:cs typeface="Montserrat"/>
                <a:sym typeface="Montserrat"/>
              </a:rPr>
              <a:t>) no serveriem.</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Pārlūkprogrammas un serveri sazinoties savā starpā izmanto </a:t>
            </a:r>
            <a:r>
              <a:rPr b="1" lang="en-US" sz="1200">
                <a:solidFill>
                  <a:schemeClr val="dk1"/>
                </a:solidFill>
                <a:latin typeface="Montserrat"/>
                <a:ea typeface="Montserrat"/>
                <a:cs typeface="Montserrat"/>
                <a:sym typeface="Montserrat"/>
              </a:rPr>
              <a:t>IP adreses</a:t>
            </a:r>
            <a:r>
              <a:rPr lang="en-US" sz="1200">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Tā kā ciparu virknes cilvēkiem ir grūti iegaumēt, mūsu ērtībai šīs IP adreses ir sasitītas ar vārdu salikumu, kas mums izsaka uzņēmuma vai mājaslapas </a:t>
            </a:r>
            <a:r>
              <a:rPr b="1" i="0" lang="en-US" sz="1200" u="none" cap="none" strike="noStrike">
                <a:solidFill>
                  <a:schemeClr val="dk1"/>
                </a:solidFill>
                <a:latin typeface="Montserrat"/>
                <a:ea typeface="Montserrat"/>
                <a:cs typeface="Montserrat"/>
                <a:sym typeface="Montserrat"/>
              </a:rPr>
              <a:t>nosaukumu</a:t>
            </a:r>
            <a:r>
              <a:rPr b="0" i="0" lang="en-US"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131" name="Google Shape;131;p29"/>
          <p:cNvPicPr preferRelativeResize="0"/>
          <p:nvPr/>
        </p:nvPicPr>
        <p:blipFill rotWithShape="1">
          <a:blip r:embed="rId4">
            <a:alphaModFix/>
          </a:blip>
          <a:srcRect b="0" l="0" r="0" t="0"/>
          <a:stretch/>
        </p:blipFill>
        <p:spPr>
          <a:xfrm>
            <a:off x="6869000" y="2944225"/>
            <a:ext cx="4265226" cy="170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37" name="Google Shape;137;p30"/>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8" name="Google Shape;138;p30"/>
          <p:cNvSpPr txBox="1"/>
          <p:nvPr/>
        </p:nvSpPr>
        <p:spPr>
          <a:xfrm>
            <a:off x="705200" y="2212875"/>
            <a:ext cx="6564300" cy="24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Komunikācija notiek sūtot ziņas, tāpat kā sazinoties ar kādu izmantojot lietotni Whatsapp.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adrese būtu gluži kā servera telefona numurs.</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Visi šie numuri jeb </a:t>
            </a:r>
            <a:r>
              <a:rPr lang="en-US" sz="1200">
                <a:solidFill>
                  <a:schemeClr val="dk1"/>
                </a:solidFill>
                <a:latin typeface="Montserrat"/>
                <a:ea typeface="Montserrat"/>
                <a:cs typeface="Montserrat"/>
                <a:sym typeface="Montserrat"/>
              </a:rPr>
              <a:t>IP (</a:t>
            </a:r>
            <a:r>
              <a:rPr i="1" lang="en-US" sz="1200">
                <a:solidFill>
                  <a:schemeClr val="dk1"/>
                </a:solidFill>
                <a:latin typeface="Montserrat"/>
                <a:ea typeface="Montserrat"/>
                <a:cs typeface="Montserrat"/>
                <a:sym typeface="Montserrat"/>
              </a:rPr>
              <a:t>Internet Protocol</a:t>
            </a:r>
            <a:r>
              <a:rPr lang="en-US" sz="1200">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adreses glabājas globālos</a:t>
            </a:r>
            <a:r>
              <a:rPr lang="en-US" sz="1200">
                <a:solidFill>
                  <a:schemeClr val="dk1"/>
                </a:solidFill>
                <a:latin typeface="Montserrat"/>
                <a:ea typeface="Montserrat"/>
                <a:cs typeface="Montserrat"/>
                <a:sym typeface="Montserrat"/>
              </a:rPr>
              <a:t> </a:t>
            </a:r>
            <a:r>
              <a:rPr b="1" lang="en-US" sz="1200">
                <a:solidFill>
                  <a:schemeClr val="dk1"/>
                </a:solidFill>
                <a:latin typeface="Montserrat"/>
                <a:ea typeface="Montserrat"/>
                <a:cs typeface="Montserrat"/>
                <a:sym typeface="Montserrat"/>
              </a:rPr>
              <a:t>DNS</a:t>
            </a:r>
            <a:r>
              <a:rPr lang="en-US" sz="1200">
                <a:solidFill>
                  <a:schemeClr val="dk1"/>
                </a:solidFill>
                <a:latin typeface="Montserrat"/>
                <a:ea typeface="Montserrat"/>
                <a:cs typeface="Montserrat"/>
                <a:sym typeface="Montserrat"/>
              </a:rPr>
              <a:t> (</a:t>
            </a:r>
            <a:r>
              <a:rPr i="1" lang="en-US" sz="1200">
                <a:solidFill>
                  <a:schemeClr val="dk1"/>
                </a:solidFill>
                <a:latin typeface="Montserrat"/>
                <a:ea typeface="Montserrat"/>
                <a:cs typeface="Montserrat"/>
                <a:sym typeface="Montserrat"/>
              </a:rPr>
              <a:t>Domain Name System</a:t>
            </a:r>
            <a:r>
              <a:rPr lang="en-US" sz="1200">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serveros, ko varam salīdzināt ar interneta kontaktu sarakstu līdzīgs tam kāds atrodams viedtālruņos. DNS serveros glabājas, piem., šāds ieraksts:</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Vārds:</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ontserrat"/>
                <a:ea typeface="Montserrat"/>
                <a:cs typeface="Montserrat"/>
                <a:sym typeface="Montserrat"/>
              </a:rPr>
              <a:t>www.vumc.lu.lv</a:t>
            </a:r>
            <a:br>
              <a:rPr b="1" i="0" lang="en-US" sz="1400" u="none" cap="none" strike="noStrike">
                <a:solidFill>
                  <a:schemeClr val="dk1"/>
                </a:solidFill>
                <a:latin typeface="Montserrat"/>
                <a:ea typeface="Montserrat"/>
                <a:cs typeface="Montserrat"/>
                <a:sym typeface="Montserrat"/>
              </a:rPr>
            </a:b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Numurs (IP):</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ontserrat"/>
                <a:ea typeface="Montserrat"/>
                <a:cs typeface="Montserrat"/>
                <a:sym typeface="Montserrat"/>
              </a:rPr>
              <a:t>5.179.1.160</a:t>
            </a:r>
            <a:endParaRPr b="0" i="0" sz="1200" u="none" cap="none" strike="noStrike">
              <a:solidFill>
                <a:schemeClr val="dk1"/>
              </a:solidFill>
              <a:latin typeface="Montserrat"/>
              <a:ea typeface="Montserrat"/>
              <a:cs typeface="Montserrat"/>
              <a:sym typeface="Montserrat"/>
            </a:endParaRPr>
          </a:p>
        </p:txBody>
      </p:sp>
      <p:pic>
        <p:nvPicPr>
          <p:cNvPr id="139" name="Google Shape;139;p30"/>
          <p:cNvPicPr preferRelativeResize="0"/>
          <p:nvPr/>
        </p:nvPicPr>
        <p:blipFill rotWithShape="1">
          <a:blip r:embed="rId4">
            <a:alphaModFix/>
          </a:blip>
          <a:srcRect b="0" l="0" r="2741" t="0"/>
          <a:stretch/>
        </p:blipFill>
        <p:spPr>
          <a:xfrm>
            <a:off x="7944075" y="1797750"/>
            <a:ext cx="3450025" cy="3695276"/>
          </a:xfrm>
          <a:prstGeom prst="rect">
            <a:avLst/>
          </a:prstGeom>
          <a:noFill/>
          <a:ln>
            <a:noFill/>
          </a:ln>
        </p:spPr>
      </p:pic>
      <p:sp>
        <p:nvSpPr>
          <p:cNvPr id="140" name="Google Shape;140;p30"/>
          <p:cNvSpPr txBox="1"/>
          <p:nvPr/>
        </p:nvSpPr>
        <p:spPr>
          <a:xfrm>
            <a:off x="743984" y="1079992"/>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Saziņa un kontaktu saraksts</a:t>
            </a:r>
            <a:endParaRPr b="0" i="0" sz="3200" u="none" cap="none" strike="noStrike">
              <a:solidFill>
                <a:srgbClr val="297DC1"/>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31"/>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46" name="Google Shape;146;p31"/>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7" name="Google Shape;147;p31"/>
          <p:cNvSpPr txBox="1"/>
          <p:nvPr/>
        </p:nvSpPr>
        <p:spPr>
          <a:xfrm>
            <a:off x="743972" y="2212871"/>
            <a:ext cx="7142100" cy="8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Pārlūka adreses laukā ievadot </a:t>
            </a:r>
            <a:r>
              <a:rPr b="0" i="0" lang="en-US" sz="1200" u="sng" cap="none" strike="noStrike">
                <a:solidFill>
                  <a:schemeClr val="hlink"/>
                </a:solidFill>
                <a:latin typeface="Montserrat"/>
                <a:ea typeface="Montserrat"/>
                <a:cs typeface="Montserrat"/>
                <a:sym typeface="Montserrat"/>
                <a:hlinkClick r:id="rId4"/>
              </a:rPr>
              <a:t>https://www.vumc.lu.lv</a:t>
            </a:r>
            <a:r>
              <a:rPr b="0" i="0" lang="en-US" sz="1200" u="none" cap="none" strike="noStrike">
                <a:solidFill>
                  <a:schemeClr val="dk1"/>
                </a:solidFill>
                <a:latin typeface="Montserrat"/>
                <a:ea typeface="Montserrat"/>
                <a:cs typeface="Montserrat"/>
                <a:sym typeface="Montserrat"/>
              </a:rPr>
              <a:t> , mēs norādām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vienoto resursu vietrādi</a:t>
            </a:r>
            <a:r>
              <a:rPr b="1" i="0" lang="en-US" sz="1200" u="none" cap="none" strike="noStrike">
                <a:solidFill>
                  <a:schemeClr val="dk1"/>
                </a:solidFill>
                <a:latin typeface="Montserrat"/>
                <a:ea typeface="Montserrat"/>
                <a:cs typeface="Montserrat"/>
                <a:sym typeface="Montserrat"/>
              </a:rPr>
              <a:t> </a:t>
            </a:r>
            <a:r>
              <a:rPr i="1" lang="en-US" sz="1200">
                <a:solidFill>
                  <a:schemeClr val="dk1"/>
                </a:solidFill>
                <a:latin typeface="Montserrat"/>
                <a:ea typeface="Montserrat"/>
                <a:cs typeface="Montserrat"/>
                <a:sym typeface="Montserrat"/>
              </a:rPr>
              <a:t>(URL, Uniform Resource Location</a:t>
            </a:r>
            <a:r>
              <a:rPr b="0" i="0" lang="en-US" sz="1200" u="none" cap="none" strike="noStrike">
                <a:solidFill>
                  <a:schemeClr val="dk1"/>
                </a:solidFill>
                <a:latin typeface="Montserrat"/>
                <a:ea typeface="Montserrat"/>
                <a:cs typeface="Montserrat"/>
                <a:sym typeface="Montserrat"/>
              </a:rPr>
              <a:t>) jeb interneta resursa adresi.</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Katrai interneta URL adresei tiek piešķirta unikāla IP adrese un saglabāta DNS serveros.</a:t>
            </a: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p:txBody>
      </p:sp>
      <p:pic>
        <p:nvPicPr>
          <p:cNvPr id="148" name="Google Shape;148;p31"/>
          <p:cNvPicPr preferRelativeResize="0"/>
          <p:nvPr/>
        </p:nvPicPr>
        <p:blipFill rotWithShape="1">
          <a:blip r:embed="rId5">
            <a:alphaModFix/>
          </a:blip>
          <a:srcRect b="0" l="0" r="0" t="0"/>
          <a:stretch/>
        </p:blipFill>
        <p:spPr>
          <a:xfrm>
            <a:off x="5067492" y="3459459"/>
            <a:ext cx="4182323" cy="878178"/>
          </a:xfrm>
          <a:prstGeom prst="rect">
            <a:avLst/>
          </a:prstGeom>
          <a:noFill/>
          <a:ln>
            <a:noFill/>
          </a:ln>
        </p:spPr>
      </p:pic>
      <p:sp>
        <p:nvSpPr>
          <p:cNvPr id="149" name="Google Shape;149;p31"/>
          <p:cNvSpPr txBox="1"/>
          <p:nvPr/>
        </p:nvSpPr>
        <p:spPr>
          <a:xfrm>
            <a:off x="830625" y="3254738"/>
            <a:ext cx="3038100" cy="128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Interneta resurss var būt:</a:t>
            </a:r>
            <a:endParaRPr b="0" i="0" sz="1600" u="none" cap="none" strike="noStrike">
              <a:solidFill>
                <a:srgbClr val="297DC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97DC1"/>
              </a:solidFill>
              <a:latin typeface="Montserrat SemiBold"/>
              <a:ea typeface="Montserrat SemiBold"/>
              <a:cs typeface="Montserrat SemiBold"/>
              <a:sym typeface="Montserrat SemiBold"/>
            </a:endParaRPr>
          </a:p>
          <a:p>
            <a:pPr indent="-76200" lvl="0" marL="0" marR="0" rtl="0" algn="l">
              <a:lnSpc>
                <a:spcPct val="100000"/>
              </a:lnSpc>
              <a:spcBef>
                <a:spcPts val="0"/>
              </a:spcBef>
              <a:spcAft>
                <a:spcPts val="0"/>
              </a:spcAft>
              <a:buClr>
                <a:srgbClr val="000000"/>
              </a:buClr>
              <a:buSzPts val="1200"/>
              <a:buFont typeface="Arial"/>
              <a:buChar char="•"/>
            </a:pPr>
            <a:r>
              <a:rPr lang="en-US" sz="1200">
                <a:solidFill>
                  <a:schemeClr val="dk1"/>
                </a:solidFill>
                <a:latin typeface="Montserrat"/>
                <a:ea typeface="Montserrat"/>
                <a:cs typeface="Montserrat"/>
                <a:sym typeface="Montserrat"/>
              </a:rPr>
              <a:t> HTML dokuments</a:t>
            </a:r>
            <a:endParaRPr b="0" i="0" sz="1400" u="none" cap="none" strike="noStrike">
              <a:solidFill>
                <a:srgbClr val="000000"/>
              </a:solidFill>
              <a:highlight>
                <a:srgbClr val="FFFF00"/>
              </a:highlight>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dk1"/>
                </a:solidFill>
                <a:latin typeface="Montserrat"/>
                <a:ea typeface="Montserrat"/>
                <a:cs typeface="Montserrat"/>
                <a:sym typeface="Montserrat"/>
              </a:rPr>
              <a:t> Attēli</a:t>
            </a:r>
            <a:endParaRPr b="0" i="0" sz="14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dk1"/>
                </a:solidFill>
                <a:latin typeface="Montserrat"/>
                <a:ea typeface="Montserrat"/>
                <a:cs typeface="Montserrat"/>
                <a:sym typeface="Montserrat"/>
              </a:rPr>
              <a:t> Video</a:t>
            </a:r>
            <a:endParaRPr b="0" i="0" sz="14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dk1"/>
                </a:solidFill>
                <a:latin typeface="Montserrat"/>
                <a:ea typeface="Montserrat"/>
                <a:cs typeface="Montserrat"/>
                <a:sym typeface="Montserrat"/>
              </a:rPr>
              <a:t> Citi faili</a:t>
            </a:r>
            <a:endParaRPr b="0" i="0" sz="1400" u="none" cap="none" strike="noStrike">
              <a:solidFill>
                <a:srgbClr val="000000"/>
              </a:solidFill>
              <a:latin typeface="Arial"/>
              <a:ea typeface="Arial"/>
              <a:cs typeface="Arial"/>
              <a:sym typeface="Arial"/>
            </a:endParaRPr>
          </a:p>
        </p:txBody>
      </p:sp>
      <p:sp>
        <p:nvSpPr>
          <p:cNvPr id="150" name="Google Shape;150;p31"/>
          <p:cNvSpPr txBox="1"/>
          <p:nvPr/>
        </p:nvSpPr>
        <p:spPr>
          <a:xfrm>
            <a:off x="743984" y="1079992"/>
            <a:ext cx="66567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uFill>
                  <a:noFill/>
                </a:uFill>
                <a:latin typeface="Montserrat SemiBold"/>
                <a:ea typeface="Montserrat SemiBold"/>
                <a:cs typeface="Montserrat SemiBold"/>
                <a:sym typeface="Montserrat SemiBold"/>
                <a:hlinkClick r:id="rId6">
                  <a:extLst>
                    <a:ext uri="{A12FA001-AC4F-418D-AE19-62706E023703}">
                      <ahyp:hlinkClr val="tx"/>
                    </a:ext>
                  </a:extLst>
                </a:hlinkClick>
              </a:rPr>
              <a:t>Vienotais resursu vietrādis</a:t>
            </a:r>
            <a:r>
              <a:rPr b="0" i="0" lang="en-US" sz="2875" u="none" cap="none" strike="noStrike">
                <a:solidFill>
                  <a:srgbClr val="297DC1"/>
                </a:solidFill>
                <a:latin typeface="Montserrat SemiBold"/>
                <a:ea typeface="Montserrat SemiBold"/>
                <a:cs typeface="Montserrat SemiBold"/>
                <a:sym typeface="Montserrat SemiBold"/>
              </a:rPr>
              <a:t> (</a:t>
            </a:r>
            <a:r>
              <a:rPr b="0" i="1" lang="en-US" sz="2875" u="none" cap="none" strike="noStrike">
                <a:solidFill>
                  <a:srgbClr val="297DC1"/>
                </a:solidFill>
                <a:latin typeface="Montserrat SemiBold"/>
                <a:ea typeface="Montserrat SemiBold"/>
                <a:cs typeface="Montserrat SemiBold"/>
                <a:sym typeface="Montserrat SemiBold"/>
              </a:rPr>
              <a:t>URL</a:t>
            </a:r>
            <a:r>
              <a:rPr b="0" i="0" lang="en-US" sz="2875" u="none" cap="none" strike="noStrike">
                <a:solidFill>
                  <a:srgbClr val="297DC1"/>
                </a:solidFill>
                <a:latin typeface="Montserrat SemiBold"/>
                <a:ea typeface="Montserrat SemiBold"/>
                <a:cs typeface="Montserrat SemiBold"/>
                <a:sym typeface="Montserrat SemiBold"/>
              </a:rPr>
              <a:t>)</a:t>
            </a:r>
            <a:endParaRPr b="0" i="0" sz="2875" u="none" cap="none" strike="noStrike">
              <a:solidFill>
                <a:srgbClr val="297DC1"/>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2_Office Theme">
  <a:themeElements>
    <a:clrScheme name="VUMC krāsas">
      <a:dk1>
        <a:srgbClr val="3E3E3D"/>
      </a:dk1>
      <a:lt1>
        <a:srgbClr val="FFFFFF"/>
      </a:lt1>
      <a:dk2>
        <a:srgbClr val="14123D"/>
      </a:dk2>
      <a:lt2>
        <a:srgbClr val="DBDAD9"/>
      </a:lt2>
      <a:accent1>
        <a:srgbClr val="E28D35"/>
      </a:accent1>
      <a:accent2>
        <a:srgbClr val="B75F28"/>
      </a:accent2>
      <a:accent3>
        <a:srgbClr val="DBDAD9"/>
      </a:accent3>
      <a:accent4>
        <a:srgbClr val="3E3E3D"/>
      </a:accent4>
      <a:accent5>
        <a:srgbClr val="14123D"/>
      </a:accent5>
      <a:accent6>
        <a:srgbClr val="B75F2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Custom 9">
      <a:dk1>
        <a:srgbClr val="3E3E3D"/>
      </a:dk1>
      <a:lt1>
        <a:srgbClr val="FFFFFF"/>
      </a:lt1>
      <a:dk2>
        <a:srgbClr val="14123D"/>
      </a:dk2>
      <a:lt2>
        <a:srgbClr val="DBDAD9"/>
      </a:lt2>
      <a:accent1>
        <a:srgbClr val="161515"/>
      </a:accent1>
      <a:accent2>
        <a:srgbClr val="161515"/>
      </a:accent2>
      <a:accent3>
        <a:srgbClr val="DBDAD9"/>
      </a:accent3>
      <a:accent4>
        <a:srgbClr val="3E3E3D"/>
      </a:accent4>
      <a:accent5>
        <a:srgbClr val="14123D"/>
      </a:accent5>
      <a:accent6>
        <a:srgbClr val="297DC1"/>
      </a:accent6>
      <a:hlink>
        <a:srgbClr val="16151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7_Office Theme">
  <a:themeElements>
    <a:clrScheme name="Custom 7">
      <a:dk1>
        <a:srgbClr val="3E3E3D"/>
      </a:dk1>
      <a:lt1>
        <a:srgbClr val="FFFFFF"/>
      </a:lt1>
      <a:dk2>
        <a:srgbClr val="14123D"/>
      </a:dk2>
      <a:lt2>
        <a:srgbClr val="DBDAD9"/>
      </a:lt2>
      <a:accent1>
        <a:srgbClr val="297DC1"/>
      </a:accent1>
      <a:accent2>
        <a:srgbClr val="297DC1"/>
      </a:accent2>
      <a:accent3>
        <a:srgbClr val="DBDAD9"/>
      </a:accent3>
      <a:accent4>
        <a:srgbClr val="3E3E3D"/>
      </a:accent4>
      <a:accent5>
        <a:srgbClr val="14123D"/>
      </a:accent5>
      <a:accent6>
        <a:srgbClr val="297DC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7">
      <a:dk1>
        <a:srgbClr val="3E3E3D"/>
      </a:dk1>
      <a:lt1>
        <a:srgbClr val="FFFFFF"/>
      </a:lt1>
      <a:dk2>
        <a:srgbClr val="14123D"/>
      </a:dk2>
      <a:lt2>
        <a:srgbClr val="DBDAD9"/>
      </a:lt2>
      <a:accent1>
        <a:srgbClr val="297DC1"/>
      </a:accent1>
      <a:accent2>
        <a:srgbClr val="297DC1"/>
      </a:accent2>
      <a:accent3>
        <a:srgbClr val="DBDAD9"/>
      </a:accent3>
      <a:accent4>
        <a:srgbClr val="3E3E3D"/>
      </a:accent4>
      <a:accent5>
        <a:srgbClr val="14123D"/>
      </a:accent5>
      <a:accent6>
        <a:srgbClr val="297DC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6_Office Theme">
  <a:themeElements>
    <a:clrScheme name="Custom 7">
      <a:dk1>
        <a:srgbClr val="3E3E3D"/>
      </a:dk1>
      <a:lt1>
        <a:srgbClr val="FFFFFF"/>
      </a:lt1>
      <a:dk2>
        <a:srgbClr val="14123D"/>
      </a:dk2>
      <a:lt2>
        <a:srgbClr val="DBDAD9"/>
      </a:lt2>
      <a:accent1>
        <a:srgbClr val="297DC1"/>
      </a:accent1>
      <a:accent2>
        <a:srgbClr val="297DC1"/>
      </a:accent2>
      <a:accent3>
        <a:srgbClr val="DBDAD9"/>
      </a:accent3>
      <a:accent4>
        <a:srgbClr val="3E3E3D"/>
      </a:accent4>
      <a:accent5>
        <a:srgbClr val="14123D"/>
      </a:accent5>
      <a:accent6>
        <a:srgbClr val="297DC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2021-10-18T11:21:18Z</dcterms:created>
  <dc:creator>Anna Bausova</dc:creator>
</cp:coreProperties>
</file>